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56" r:id="rId2"/>
    <p:sldId id="257" r:id="rId3"/>
    <p:sldId id="258" r:id="rId4"/>
    <p:sldId id="259" r:id="rId5"/>
    <p:sldId id="270" r:id="rId6"/>
    <p:sldId id="322" r:id="rId7"/>
    <p:sldId id="260" r:id="rId8"/>
    <p:sldId id="261" r:id="rId9"/>
    <p:sldId id="262" r:id="rId10"/>
    <p:sldId id="263" r:id="rId11"/>
    <p:sldId id="264" r:id="rId12"/>
    <p:sldId id="265" r:id="rId13"/>
    <p:sldId id="269" r:id="rId14"/>
    <p:sldId id="266" r:id="rId15"/>
    <p:sldId id="267" r:id="rId16"/>
    <p:sldId id="268" r:id="rId17"/>
    <p:sldId id="271" r:id="rId18"/>
    <p:sldId id="272" r:id="rId19"/>
    <p:sldId id="273" r:id="rId20"/>
    <p:sldId id="275" r:id="rId21"/>
    <p:sldId id="276" r:id="rId22"/>
    <p:sldId id="292" r:id="rId23"/>
    <p:sldId id="293" r:id="rId24"/>
    <p:sldId id="294" r:id="rId25"/>
    <p:sldId id="314" r:id="rId26"/>
    <p:sldId id="315" r:id="rId27"/>
    <p:sldId id="274" r:id="rId28"/>
    <p:sldId id="277" r:id="rId29"/>
    <p:sldId id="278" r:id="rId30"/>
    <p:sldId id="279" r:id="rId31"/>
    <p:sldId id="313" r:id="rId32"/>
    <p:sldId id="282" r:id="rId33"/>
    <p:sldId id="280" r:id="rId34"/>
    <p:sldId id="281" r:id="rId35"/>
    <p:sldId id="283" r:id="rId36"/>
    <p:sldId id="284" r:id="rId37"/>
    <p:sldId id="286" r:id="rId38"/>
    <p:sldId id="285" r:id="rId39"/>
    <p:sldId id="287" r:id="rId40"/>
    <p:sldId id="289" r:id="rId41"/>
    <p:sldId id="288" r:id="rId42"/>
    <p:sldId id="290" r:id="rId43"/>
    <p:sldId id="291" r:id="rId44"/>
    <p:sldId id="295" r:id="rId45"/>
    <p:sldId id="296" r:id="rId46"/>
    <p:sldId id="297" r:id="rId47"/>
    <p:sldId id="323" r:id="rId48"/>
    <p:sldId id="324" r:id="rId49"/>
    <p:sldId id="316" r:id="rId50"/>
    <p:sldId id="317" r:id="rId51"/>
    <p:sldId id="318" r:id="rId52"/>
    <p:sldId id="319" r:id="rId53"/>
    <p:sldId id="320" r:id="rId54"/>
    <p:sldId id="298" r:id="rId55"/>
    <p:sldId id="299" r:id="rId56"/>
    <p:sldId id="300" r:id="rId57"/>
    <p:sldId id="301" r:id="rId58"/>
    <p:sldId id="302" r:id="rId59"/>
    <p:sldId id="303" r:id="rId60"/>
    <p:sldId id="325" r:id="rId61"/>
    <p:sldId id="304" r:id="rId62"/>
    <p:sldId id="305" r:id="rId63"/>
    <p:sldId id="306" r:id="rId64"/>
    <p:sldId id="326" r:id="rId65"/>
    <p:sldId id="307" r:id="rId66"/>
    <p:sldId id="308" r:id="rId67"/>
    <p:sldId id="309" r:id="rId68"/>
    <p:sldId id="321" r:id="rId69"/>
    <p:sldId id="327" r:id="rId70"/>
    <p:sldId id="328" r:id="rId71"/>
    <p:sldId id="329" r:id="rId72"/>
    <p:sldId id="330" r:id="rId73"/>
    <p:sldId id="331" r:id="rId74"/>
    <p:sldId id="332" r:id="rId75"/>
    <p:sldId id="333" r:id="rId76"/>
    <p:sldId id="334" r:id="rId77"/>
    <p:sldId id="310" r:id="rId78"/>
    <p:sldId id="311" r:id="rId79"/>
    <p:sldId id="312" r:id="rId80"/>
    <p:sldId id="335" r:id="rId81"/>
    <p:sldId id="336" r:id="rId82"/>
    <p:sldId id="337"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FBE9ED-F5EE-43C7-942D-2F255E80DD97}" type="datetimeFigureOut">
              <a:rPr lang="en-US" smtClean="0"/>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BD0D5F-427D-4B5C-80F7-8C9A9EFDA7F7}" type="slidenum">
              <a:rPr lang="en-US" smtClean="0"/>
              <a:t>‹#›</a:t>
            </a:fld>
            <a:endParaRPr lang="en-US"/>
          </a:p>
        </p:txBody>
      </p:sp>
    </p:spTree>
    <p:extLst>
      <p:ext uri="{BB962C8B-B14F-4D97-AF65-F5344CB8AC3E}">
        <p14:creationId xmlns:p14="http://schemas.microsoft.com/office/powerpoint/2010/main" val="4100556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84803-99CE-4F9F-8618-540C1E7AF4C1}"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A1205-49C2-44AF-BB5A-05254EDF5AEB}" type="slidenum">
              <a:rPr lang="en-US" smtClean="0"/>
              <a:t>‹#›</a:t>
            </a:fld>
            <a:endParaRPr lang="en-US"/>
          </a:p>
        </p:txBody>
      </p:sp>
    </p:spTree>
    <p:extLst>
      <p:ext uri="{BB962C8B-B14F-4D97-AF65-F5344CB8AC3E}">
        <p14:creationId xmlns:p14="http://schemas.microsoft.com/office/powerpoint/2010/main" val="2890115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notes and information we retrieved from McDougall</a:t>
            </a:r>
            <a:r>
              <a:rPr lang="en-US" baseline="0" dirty="0" smtClean="0"/>
              <a:t> </a:t>
            </a:r>
            <a:r>
              <a:rPr lang="en-US" baseline="0" dirty="0" err="1" smtClean="0"/>
              <a:t>Littell</a:t>
            </a:r>
            <a:r>
              <a:rPr lang="en-US" baseline="0" dirty="0" smtClean="0"/>
              <a:t> Physical Science textbook 2006</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1</a:t>
            </a:fld>
            <a:endParaRPr lang="en-US"/>
          </a:p>
        </p:txBody>
      </p:sp>
    </p:spTree>
    <p:extLst>
      <p:ext uri="{BB962C8B-B14F-4D97-AF65-F5344CB8AC3E}">
        <p14:creationId xmlns:p14="http://schemas.microsoft.com/office/powerpoint/2010/main" val="4277680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http://upload.wikimedia.org/wikipedia/commons/thumb/c/cf/EM_Spectrum_Properties_edit.svg/1280px-EM_Spectrum_Properties_edit.svg.png</a:t>
            </a:r>
          </a:p>
          <a:p>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52</a:t>
            </a:fld>
            <a:endParaRPr lang="en-US"/>
          </a:p>
        </p:txBody>
      </p:sp>
    </p:spTree>
    <p:extLst>
      <p:ext uri="{BB962C8B-B14F-4D97-AF65-F5344CB8AC3E}">
        <p14:creationId xmlns:p14="http://schemas.microsoft.com/office/powerpoint/2010/main" val="107185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http://thumbs.dreamstime.com/z/standard-thermometer-vector-template-isolated-white-background-36156993.jpg</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32</a:t>
            </a:fld>
            <a:endParaRPr lang="en-US"/>
          </a:p>
        </p:txBody>
      </p:sp>
    </p:spTree>
    <p:extLst>
      <p:ext uri="{BB962C8B-B14F-4D97-AF65-F5344CB8AC3E}">
        <p14:creationId xmlns:p14="http://schemas.microsoft.com/office/powerpoint/2010/main" val="351944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http://electron6.phys.utk.edu/101/CH7/7.1/Image15.gif</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35</a:t>
            </a:fld>
            <a:endParaRPr lang="en-US"/>
          </a:p>
        </p:txBody>
      </p:sp>
    </p:spTree>
    <p:extLst>
      <p:ext uri="{BB962C8B-B14F-4D97-AF65-F5344CB8AC3E}">
        <p14:creationId xmlns:p14="http://schemas.microsoft.com/office/powerpoint/2010/main" val="2292133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http://www.brooklyn.cuny.edu/bc/ahp/BE/Investigations/Calorimeter.GIF</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37</a:t>
            </a:fld>
            <a:endParaRPr lang="en-US"/>
          </a:p>
        </p:txBody>
      </p:sp>
    </p:spTree>
    <p:extLst>
      <p:ext uri="{BB962C8B-B14F-4D97-AF65-F5344CB8AC3E}">
        <p14:creationId xmlns:p14="http://schemas.microsoft.com/office/powerpoint/2010/main" val="2046903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http://schoolworkhelper.net/wp-content/uploads/2010/08/Convection-Conduction.jpg</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40</a:t>
            </a:fld>
            <a:endParaRPr lang="en-US"/>
          </a:p>
        </p:txBody>
      </p:sp>
    </p:spTree>
    <p:extLst>
      <p:ext uri="{BB962C8B-B14F-4D97-AF65-F5344CB8AC3E}">
        <p14:creationId xmlns:p14="http://schemas.microsoft.com/office/powerpoint/2010/main" val="249226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http://www.aos.wisc.edu/~aalopez/aos101/wk5/heatrans.jpg</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41</a:t>
            </a:fld>
            <a:endParaRPr lang="en-US"/>
          </a:p>
        </p:txBody>
      </p:sp>
    </p:spTree>
    <p:extLst>
      <p:ext uri="{BB962C8B-B14F-4D97-AF65-F5344CB8AC3E}">
        <p14:creationId xmlns:p14="http://schemas.microsoft.com/office/powerpoint/2010/main" val="356225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http://upload.wikimedia.org/wikipedia/commons/thumb/c/cf/EM_Spectrum_Properties_edit.svg/1280px-EM_Spectrum_Properties_edit.svg.png</a:t>
            </a:r>
          </a:p>
          <a:p>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42</a:t>
            </a:fld>
            <a:endParaRPr lang="en-US"/>
          </a:p>
        </p:txBody>
      </p:sp>
    </p:spTree>
    <p:extLst>
      <p:ext uri="{BB962C8B-B14F-4D97-AF65-F5344CB8AC3E}">
        <p14:creationId xmlns:p14="http://schemas.microsoft.com/office/powerpoint/2010/main" val="107185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http://schoolworkhelper.net/wp-content/uploads/2010/08/Convection-Conduction.jpg</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50</a:t>
            </a:fld>
            <a:endParaRPr lang="en-US"/>
          </a:p>
        </p:txBody>
      </p:sp>
    </p:spTree>
    <p:extLst>
      <p:ext uri="{BB962C8B-B14F-4D97-AF65-F5344CB8AC3E}">
        <p14:creationId xmlns:p14="http://schemas.microsoft.com/office/powerpoint/2010/main" val="2492262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http://www.aos.wisc.edu/~aalopez/aos101/wk5/heatrans.jpg</a:t>
            </a:r>
            <a:endParaRPr lang="en-US" dirty="0"/>
          </a:p>
        </p:txBody>
      </p:sp>
      <p:sp>
        <p:nvSpPr>
          <p:cNvPr id="4" name="Slide Number Placeholder 3"/>
          <p:cNvSpPr>
            <a:spLocks noGrp="1"/>
          </p:cNvSpPr>
          <p:nvPr>
            <p:ph type="sldNum" sz="quarter" idx="10"/>
          </p:nvPr>
        </p:nvSpPr>
        <p:spPr/>
        <p:txBody>
          <a:bodyPr/>
          <a:lstStyle/>
          <a:p>
            <a:fld id="{BE1A1205-49C2-44AF-BB5A-05254EDF5AEB}" type="slidenum">
              <a:rPr lang="en-US" smtClean="0"/>
              <a:t>51</a:t>
            </a:fld>
            <a:endParaRPr lang="en-US"/>
          </a:p>
        </p:txBody>
      </p:sp>
    </p:spTree>
    <p:extLst>
      <p:ext uri="{BB962C8B-B14F-4D97-AF65-F5344CB8AC3E}">
        <p14:creationId xmlns:p14="http://schemas.microsoft.com/office/powerpoint/2010/main" val="356225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B0DEB6-089A-4942-95F0-02A1558AE5AF}"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334814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0DEB6-089A-4942-95F0-02A1558AE5AF}"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350939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0DEB6-089A-4942-95F0-02A1558AE5AF}"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361419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0DEB6-089A-4942-95F0-02A1558AE5AF}"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258181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0DEB6-089A-4942-95F0-02A1558AE5AF}"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125143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0DEB6-089A-4942-95F0-02A1558AE5AF}"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202148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0DEB6-089A-4942-95F0-02A1558AE5AF}"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38534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0DEB6-089A-4942-95F0-02A1558AE5AF}"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191414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0DEB6-089A-4942-95F0-02A1558AE5AF}"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72807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0DEB6-089A-4942-95F0-02A1558AE5AF}"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261949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0DEB6-089A-4942-95F0-02A1558AE5AF}"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F86B1-8FD0-4FD1-81BD-1C98502C6136}" type="slidenum">
              <a:rPr lang="en-US" smtClean="0"/>
              <a:t>‹#›</a:t>
            </a:fld>
            <a:endParaRPr lang="en-US"/>
          </a:p>
        </p:txBody>
      </p:sp>
    </p:spTree>
    <p:extLst>
      <p:ext uri="{BB962C8B-B14F-4D97-AF65-F5344CB8AC3E}">
        <p14:creationId xmlns:p14="http://schemas.microsoft.com/office/powerpoint/2010/main" val="246658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0DEB6-089A-4942-95F0-02A1558AE5AF}" type="datetimeFigureOut">
              <a:rPr lang="en-US" smtClean="0"/>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F86B1-8FD0-4FD1-81BD-1C98502C6136}" type="slidenum">
              <a:rPr lang="en-US" smtClean="0"/>
              <a:t>‹#›</a:t>
            </a:fld>
            <a:endParaRPr lang="en-US"/>
          </a:p>
        </p:txBody>
      </p:sp>
    </p:spTree>
    <p:extLst>
      <p:ext uri="{BB962C8B-B14F-4D97-AF65-F5344CB8AC3E}">
        <p14:creationId xmlns:p14="http://schemas.microsoft.com/office/powerpoint/2010/main" val="1574539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search.yahoo.com/yhs/search?p=specific+heat+of+water+using+a+balloon+and+fire&amp;ei=UTF-8&amp;hspart=mozilla&amp;hsimp=yhs-00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search.yahoo.com/yhs/search?p=steve+spangler+science+convection+current+demonstration&amp;ei=UTF-8&amp;hspart=mozilla&amp;hsimp=yhs-002"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video.pbs.org/video/2305482040/"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video.pbs.org/video/2305482040/"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video.pbs.org/video/2305482040/"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4 Temperature and Heat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889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(11-24-15)</a:t>
            </a:r>
            <a:endParaRPr lang="en-US" dirty="0"/>
          </a:p>
        </p:txBody>
      </p:sp>
      <p:sp>
        <p:nvSpPr>
          <p:cNvPr id="3" name="Content Placeholder 2"/>
          <p:cNvSpPr>
            <a:spLocks noGrp="1"/>
          </p:cNvSpPr>
          <p:nvPr>
            <p:ph idx="1"/>
          </p:nvPr>
        </p:nvSpPr>
        <p:spPr/>
        <p:txBody>
          <a:bodyPr/>
          <a:lstStyle/>
          <a:p>
            <a:r>
              <a:rPr lang="en-US" dirty="0" smtClean="0"/>
              <a:t>What are some areas of our experimental design for this experiment that we could have fixed in order to produce more trustworthy results</a:t>
            </a:r>
          </a:p>
          <a:p>
            <a:pPr lvl="1"/>
            <a:r>
              <a:rPr lang="en-US" dirty="0" smtClean="0"/>
              <a:t>Think about what areas of the lab maybe didn’t go so smoothly and explain how we could do that differently in order to produce a more valid experiment.</a:t>
            </a:r>
          </a:p>
          <a:p>
            <a:endParaRPr lang="en-US" dirty="0"/>
          </a:p>
          <a:p>
            <a:endParaRPr lang="en-US" dirty="0"/>
          </a:p>
        </p:txBody>
      </p:sp>
    </p:spTree>
    <p:extLst>
      <p:ext uri="{BB962C8B-B14F-4D97-AF65-F5344CB8AC3E}">
        <p14:creationId xmlns:p14="http://schemas.microsoft.com/office/powerpoint/2010/main" val="113124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Heat vs. Temperature Lab</a:t>
            </a:r>
          </a:p>
          <a:p>
            <a:r>
              <a:rPr lang="en-US" dirty="0" smtClean="0"/>
              <a:t>Mixing Warm and Cold Water Lab Prep</a:t>
            </a:r>
          </a:p>
          <a:p>
            <a:r>
              <a:rPr lang="en-US" dirty="0" smtClean="0"/>
              <a:t>Mixing Warm and Cold Water Notebook Setup</a:t>
            </a:r>
          </a:p>
        </p:txBody>
      </p:sp>
    </p:spTree>
    <p:extLst>
      <p:ext uri="{BB962C8B-B14F-4D97-AF65-F5344CB8AC3E}">
        <p14:creationId xmlns:p14="http://schemas.microsoft.com/office/powerpoint/2010/main" val="384607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investigate whether or not heat and temperature are the same thing by completing the heat vs. temperature lab</a:t>
            </a:r>
            <a:endParaRPr lang="en-US" dirty="0"/>
          </a:p>
        </p:txBody>
      </p:sp>
    </p:spTree>
    <p:extLst>
      <p:ext uri="{BB962C8B-B14F-4D97-AF65-F5344CB8AC3E}">
        <p14:creationId xmlns:p14="http://schemas.microsoft.com/office/powerpoint/2010/main" val="1900241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Warm and Cold Water</a:t>
            </a:r>
            <a:endParaRPr lang="en-US" dirty="0"/>
          </a:p>
        </p:txBody>
      </p:sp>
      <p:sp>
        <p:nvSpPr>
          <p:cNvPr id="3" name="Content Placeholder 2"/>
          <p:cNvSpPr>
            <a:spLocks noGrp="1"/>
          </p:cNvSpPr>
          <p:nvPr>
            <p:ph idx="1"/>
          </p:nvPr>
        </p:nvSpPr>
        <p:spPr/>
        <p:txBody>
          <a:bodyPr/>
          <a:lstStyle/>
          <a:p>
            <a:endParaRPr lang="en-US"/>
          </a:p>
        </p:txBody>
      </p:sp>
      <p:grpSp>
        <p:nvGrpSpPr>
          <p:cNvPr id="8" name="SMARTInkShape-Group2"/>
          <p:cNvGrpSpPr/>
          <p:nvPr/>
        </p:nvGrpSpPr>
        <p:grpSpPr>
          <a:xfrm>
            <a:off x="330398" y="1223367"/>
            <a:ext cx="1089423" cy="348259"/>
            <a:chOff x="330398" y="1223367"/>
            <a:chExt cx="1089423" cy="348259"/>
          </a:xfrm>
        </p:grpSpPr>
        <p:sp>
          <p:nvSpPr>
            <p:cNvPr id="4" name="SMARTInkShape-1"/>
            <p:cNvSpPr/>
            <p:nvPr/>
          </p:nvSpPr>
          <p:spPr>
            <a:xfrm>
              <a:off x="330398" y="1285875"/>
              <a:ext cx="348259" cy="285181"/>
            </a:xfrm>
            <a:custGeom>
              <a:avLst/>
              <a:gdLst/>
              <a:ahLst/>
              <a:cxnLst/>
              <a:rect l="0" t="0" r="0" b="0"/>
              <a:pathLst>
                <a:path w="348259" h="285181">
                  <a:moveTo>
                    <a:pt x="0" y="0"/>
                  </a:moveTo>
                  <a:lnTo>
                    <a:pt x="8821" y="0"/>
                  </a:lnTo>
                  <a:lnTo>
                    <a:pt x="13638" y="4740"/>
                  </a:lnTo>
                  <a:lnTo>
                    <a:pt x="15984" y="9714"/>
                  </a:lnTo>
                  <a:lnTo>
                    <a:pt x="27525" y="52520"/>
                  </a:lnTo>
                  <a:lnTo>
                    <a:pt x="33291" y="71124"/>
                  </a:lnTo>
                  <a:lnTo>
                    <a:pt x="42529" y="108291"/>
                  </a:lnTo>
                  <a:lnTo>
                    <a:pt x="51927" y="147214"/>
                  </a:lnTo>
                  <a:lnTo>
                    <a:pt x="63075" y="188095"/>
                  </a:lnTo>
                  <a:lnTo>
                    <a:pt x="80417" y="231438"/>
                  </a:lnTo>
                  <a:lnTo>
                    <a:pt x="85351" y="243752"/>
                  </a:lnTo>
                  <a:lnTo>
                    <a:pt x="89120" y="260849"/>
                  </a:lnTo>
                  <a:lnTo>
                    <a:pt x="96134" y="276017"/>
                  </a:lnTo>
                  <a:lnTo>
                    <a:pt x="96832" y="279262"/>
                  </a:lnTo>
                  <a:lnTo>
                    <a:pt x="98289" y="281424"/>
                  </a:lnTo>
                  <a:lnTo>
                    <a:pt x="100253" y="282866"/>
                  </a:lnTo>
                  <a:lnTo>
                    <a:pt x="105793" y="285180"/>
                  </a:lnTo>
                  <a:lnTo>
                    <a:pt x="106248" y="284378"/>
                  </a:lnTo>
                  <a:lnTo>
                    <a:pt x="114220" y="241994"/>
                  </a:lnTo>
                  <a:lnTo>
                    <a:pt x="118179" y="223507"/>
                  </a:lnTo>
                  <a:lnTo>
                    <a:pt x="131484" y="180479"/>
                  </a:lnTo>
                  <a:lnTo>
                    <a:pt x="140751" y="142940"/>
                  </a:lnTo>
                  <a:lnTo>
                    <a:pt x="149328" y="116687"/>
                  </a:lnTo>
                  <a:lnTo>
                    <a:pt x="153717" y="98405"/>
                  </a:lnTo>
                  <a:lnTo>
                    <a:pt x="169555" y="58730"/>
                  </a:lnTo>
                  <a:lnTo>
                    <a:pt x="171576" y="57013"/>
                  </a:lnTo>
                  <a:lnTo>
                    <a:pt x="177208" y="54257"/>
                  </a:lnTo>
                  <a:lnTo>
                    <a:pt x="182924" y="53779"/>
                  </a:lnTo>
                  <a:lnTo>
                    <a:pt x="188125" y="56313"/>
                  </a:lnTo>
                  <a:lnTo>
                    <a:pt x="190901" y="58378"/>
                  </a:lnTo>
                  <a:lnTo>
                    <a:pt x="193986" y="63318"/>
                  </a:lnTo>
                  <a:lnTo>
                    <a:pt x="194808" y="66025"/>
                  </a:lnTo>
                  <a:lnTo>
                    <a:pt x="222859" y="107410"/>
                  </a:lnTo>
                  <a:lnTo>
                    <a:pt x="241068" y="149965"/>
                  </a:lnTo>
                  <a:lnTo>
                    <a:pt x="258958" y="194430"/>
                  </a:lnTo>
                  <a:lnTo>
                    <a:pt x="279797" y="238007"/>
                  </a:lnTo>
                  <a:lnTo>
                    <a:pt x="301846" y="274531"/>
                  </a:lnTo>
                  <a:lnTo>
                    <a:pt x="305472" y="275803"/>
                  </a:lnTo>
                  <a:lnTo>
                    <a:pt x="312126" y="276761"/>
                  </a:lnTo>
                  <a:lnTo>
                    <a:pt x="318595" y="263543"/>
                  </a:lnTo>
                  <a:lnTo>
                    <a:pt x="328369" y="224414"/>
                  </a:lnTo>
                  <a:lnTo>
                    <a:pt x="331124" y="186502"/>
                  </a:lnTo>
                  <a:lnTo>
                    <a:pt x="338052" y="142740"/>
                  </a:lnTo>
                  <a:lnTo>
                    <a:pt x="339160" y="100855"/>
                  </a:lnTo>
                  <a:lnTo>
                    <a:pt x="341960" y="60093"/>
                  </a:lnTo>
                  <a:lnTo>
                    <a:pt x="348258"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780668" y="1223367"/>
              <a:ext cx="201599" cy="339329"/>
            </a:xfrm>
            <a:custGeom>
              <a:avLst/>
              <a:gdLst/>
              <a:ahLst/>
              <a:cxnLst/>
              <a:rect l="0" t="0" r="0" b="0"/>
              <a:pathLst>
                <a:path w="201599" h="339329">
                  <a:moveTo>
                    <a:pt x="5145" y="0"/>
                  </a:moveTo>
                  <a:lnTo>
                    <a:pt x="5145" y="4741"/>
                  </a:lnTo>
                  <a:lnTo>
                    <a:pt x="2499" y="9714"/>
                  </a:lnTo>
                  <a:lnTo>
                    <a:pt x="404" y="12429"/>
                  </a:lnTo>
                  <a:lnTo>
                    <a:pt x="0" y="14239"/>
                  </a:lnTo>
                  <a:lnTo>
                    <a:pt x="723" y="15446"/>
                  </a:lnTo>
                  <a:lnTo>
                    <a:pt x="2197" y="16251"/>
                  </a:lnTo>
                  <a:lnTo>
                    <a:pt x="3834" y="22436"/>
                  </a:lnTo>
                  <a:lnTo>
                    <a:pt x="5068" y="64540"/>
                  </a:lnTo>
                  <a:lnTo>
                    <a:pt x="7780" y="107424"/>
                  </a:lnTo>
                  <a:lnTo>
                    <a:pt x="12831" y="147668"/>
                  </a:lnTo>
                  <a:lnTo>
                    <a:pt x="19965" y="186707"/>
                  </a:lnTo>
                  <a:lnTo>
                    <a:pt x="25050" y="223081"/>
                  </a:lnTo>
                  <a:lnTo>
                    <a:pt x="30574" y="258929"/>
                  </a:lnTo>
                  <a:lnTo>
                    <a:pt x="38822" y="300960"/>
                  </a:lnTo>
                  <a:lnTo>
                    <a:pt x="41587" y="325897"/>
                  </a:lnTo>
                  <a:lnTo>
                    <a:pt x="49415" y="338746"/>
                  </a:lnTo>
                  <a:lnTo>
                    <a:pt x="54421" y="339156"/>
                  </a:lnTo>
                  <a:lnTo>
                    <a:pt x="55855" y="337229"/>
                  </a:lnTo>
                  <a:lnTo>
                    <a:pt x="57873" y="325036"/>
                  </a:lnTo>
                  <a:lnTo>
                    <a:pt x="61319" y="282965"/>
                  </a:lnTo>
                  <a:lnTo>
                    <a:pt x="67810" y="240735"/>
                  </a:lnTo>
                  <a:lnTo>
                    <a:pt x="75526" y="215196"/>
                  </a:lnTo>
                  <a:lnTo>
                    <a:pt x="99649" y="175956"/>
                  </a:lnTo>
                  <a:lnTo>
                    <a:pt x="119920" y="145896"/>
                  </a:lnTo>
                  <a:lnTo>
                    <a:pt x="128255" y="139257"/>
                  </a:lnTo>
                  <a:lnTo>
                    <a:pt x="136258" y="136306"/>
                  </a:lnTo>
                  <a:lnTo>
                    <a:pt x="146430" y="134995"/>
                  </a:lnTo>
                  <a:lnTo>
                    <a:pt x="149937" y="135637"/>
                  </a:lnTo>
                  <a:lnTo>
                    <a:pt x="152274" y="137058"/>
                  </a:lnTo>
                  <a:lnTo>
                    <a:pt x="169104" y="167392"/>
                  </a:lnTo>
                  <a:lnTo>
                    <a:pt x="179048" y="207209"/>
                  </a:lnTo>
                  <a:lnTo>
                    <a:pt x="185766" y="247626"/>
                  </a:lnTo>
                  <a:lnTo>
                    <a:pt x="191305" y="273369"/>
                  </a:lnTo>
                  <a:lnTo>
                    <a:pt x="195134" y="303547"/>
                  </a:lnTo>
                  <a:lnTo>
                    <a:pt x="199683" y="321450"/>
                  </a:lnTo>
                  <a:lnTo>
                    <a:pt x="201598" y="3393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1035844" y="1323503"/>
              <a:ext cx="124970" cy="248123"/>
            </a:xfrm>
            <a:custGeom>
              <a:avLst/>
              <a:gdLst/>
              <a:ahLst/>
              <a:cxnLst/>
              <a:rect l="0" t="0" r="0" b="0"/>
              <a:pathLst>
                <a:path w="124970" h="248123">
                  <a:moveTo>
                    <a:pt x="0" y="132036"/>
                  </a:moveTo>
                  <a:lnTo>
                    <a:pt x="7688" y="132036"/>
                  </a:lnTo>
                  <a:lnTo>
                    <a:pt x="15813" y="138173"/>
                  </a:lnTo>
                  <a:lnTo>
                    <a:pt x="24088" y="140138"/>
                  </a:lnTo>
                  <a:lnTo>
                    <a:pt x="29888" y="140598"/>
                  </a:lnTo>
                  <a:lnTo>
                    <a:pt x="54378" y="131204"/>
                  </a:lnTo>
                  <a:lnTo>
                    <a:pt x="72808" y="119965"/>
                  </a:lnTo>
                  <a:lnTo>
                    <a:pt x="92140" y="101062"/>
                  </a:lnTo>
                  <a:lnTo>
                    <a:pt x="118941" y="59339"/>
                  </a:lnTo>
                  <a:lnTo>
                    <a:pt x="122316" y="49786"/>
                  </a:lnTo>
                  <a:lnTo>
                    <a:pt x="124945" y="7755"/>
                  </a:lnTo>
                  <a:lnTo>
                    <a:pt x="124969" y="4534"/>
                  </a:lnTo>
                  <a:lnTo>
                    <a:pt x="123992" y="2386"/>
                  </a:lnTo>
                  <a:lnTo>
                    <a:pt x="122349" y="954"/>
                  </a:lnTo>
                  <a:lnTo>
                    <a:pt x="120261" y="0"/>
                  </a:lnTo>
                  <a:lnTo>
                    <a:pt x="117877" y="356"/>
                  </a:lnTo>
                  <a:lnTo>
                    <a:pt x="99283" y="10687"/>
                  </a:lnTo>
                  <a:lnTo>
                    <a:pt x="91089" y="21548"/>
                  </a:lnTo>
                  <a:lnTo>
                    <a:pt x="74650" y="61336"/>
                  </a:lnTo>
                  <a:lnTo>
                    <a:pt x="59562" y="105344"/>
                  </a:lnTo>
                  <a:lnTo>
                    <a:pt x="47298" y="149908"/>
                  </a:lnTo>
                  <a:lnTo>
                    <a:pt x="45989" y="193553"/>
                  </a:lnTo>
                  <a:lnTo>
                    <a:pt x="57123" y="226764"/>
                  </a:lnTo>
                  <a:lnTo>
                    <a:pt x="62760" y="233668"/>
                  </a:lnTo>
                  <a:lnTo>
                    <a:pt x="86306" y="246557"/>
                  </a:lnTo>
                  <a:lnTo>
                    <a:pt x="98226" y="2481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1241229" y="1331240"/>
              <a:ext cx="178592" cy="231456"/>
            </a:xfrm>
            <a:custGeom>
              <a:avLst/>
              <a:gdLst/>
              <a:ahLst/>
              <a:cxnLst/>
              <a:rect l="0" t="0" r="0" b="0"/>
              <a:pathLst>
                <a:path w="178592" h="231456">
                  <a:moveTo>
                    <a:pt x="17857" y="26073"/>
                  </a:moveTo>
                  <a:lnTo>
                    <a:pt x="10169" y="33761"/>
                  </a:lnTo>
                  <a:lnTo>
                    <a:pt x="6330" y="73783"/>
                  </a:lnTo>
                  <a:lnTo>
                    <a:pt x="831" y="109636"/>
                  </a:lnTo>
                  <a:lnTo>
                    <a:pt x="162" y="148081"/>
                  </a:lnTo>
                  <a:lnTo>
                    <a:pt x="19" y="188836"/>
                  </a:lnTo>
                  <a:lnTo>
                    <a:pt x="0" y="207126"/>
                  </a:lnTo>
                  <a:lnTo>
                    <a:pt x="992" y="209283"/>
                  </a:lnTo>
                  <a:lnTo>
                    <a:pt x="2645" y="210721"/>
                  </a:lnTo>
                  <a:lnTo>
                    <a:pt x="4739" y="211679"/>
                  </a:lnTo>
                  <a:lnTo>
                    <a:pt x="6135" y="211326"/>
                  </a:lnTo>
                  <a:lnTo>
                    <a:pt x="7066" y="210098"/>
                  </a:lnTo>
                  <a:lnTo>
                    <a:pt x="8100" y="205096"/>
                  </a:lnTo>
                  <a:lnTo>
                    <a:pt x="15984" y="167287"/>
                  </a:lnTo>
                  <a:lnTo>
                    <a:pt x="29908" y="124080"/>
                  </a:lnTo>
                  <a:lnTo>
                    <a:pt x="41698" y="83392"/>
                  </a:lnTo>
                  <a:lnTo>
                    <a:pt x="56556" y="43053"/>
                  </a:lnTo>
                  <a:lnTo>
                    <a:pt x="78503" y="11527"/>
                  </a:lnTo>
                  <a:lnTo>
                    <a:pt x="82100" y="7446"/>
                  </a:lnTo>
                  <a:lnTo>
                    <a:pt x="91389" y="2911"/>
                  </a:lnTo>
                  <a:lnTo>
                    <a:pt x="108780" y="0"/>
                  </a:lnTo>
                  <a:lnTo>
                    <a:pt x="115483" y="2248"/>
                  </a:lnTo>
                  <a:lnTo>
                    <a:pt x="118660" y="4236"/>
                  </a:lnTo>
                  <a:lnTo>
                    <a:pt x="127871" y="16516"/>
                  </a:lnTo>
                  <a:lnTo>
                    <a:pt x="138880" y="45572"/>
                  </a:lnTo>
                  <a:lnTo>
                    <a:pt x="144730" y="82620"/>
                  </a:lnTo>
                  <a:lnTo>
                    <a:pt x="150405" y="123122"/>
                  </a:lnTo>
                  <a:lnTo>
                    <a:pt x="157663" y="159785"/>
                  </a:lnTo>
                  <a:lnTo>
                    <a:pt x="165068" y="199895"/>
                  </a:lnTo>
                  <a:lnTo>
                    <a:pt x="170385" y="227033"/>
                  </a:lnTo>
                  <a:lnTo>
                    <a:pt x="172128" y="228507"/>
                  </a:lnTo>
                  <a:lnTo>
                    <a:pt x="178591" y="2314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 name="SMARTInkShape-Group3"/>
          <p:cNvGrpSpPr/>
          <p:nvPr/>
        </p:nvGrpSpPr>
        <p:grpSpPr>
          <a:xfrm>
            <a:off x="1634165" y="1321594"/>
            <a:ext cx="562132" cy="552956"/>
            <a:chOff x="1634165" y="1321594"/>
            <a:chExt cx="562132" cy="552956"/>
          </a:xfrm>
        </p:grpSpPr>
        <p:sp>
          <p:nvSpPr>
            <p:cNvPr id="9" name="SMARTInkShape-5"/>
            <p:cNvSpPr/>
            <p:nvPr/>
          </p:nvSpPr>
          <p:spPr>
            <a:xfrm>
              <a:off x="1634165" y="1321594"/>
              <a:ext cx="195638" cy="552956"/>
            </a:xfrm>
            <a:custGeom>
              <a:avLst/>
              <a:gdLst/>
              <a:ahLst/>
              <a:cxnLst/>
              <a:rect l="0" t="0" r="0" b="0"/>
              <a:pathLst>
                <a:path w="195638" h="552956">
                  <a:moveTo>
                    <a:pt x="17827" y="0"/>
                  </a:moveTo>
                  <a:lnTo>
                    <a:pt x="10139" y="0"/>
                  </a:lnTo>
                  <a:lnTo>
                    <a:pt x="9725" y="992"/>
                  </a:lnTo>
                  <a:lnTo>
                    <a:pt x="4167" y="42240"/>
                  </a:lnTo>
                  <a:lnTo>
                    <a:pt x="336" y="85129"/>
                  </a:lnTo>
                  <a:lnTo>
                    <a:pt x="0" y="129623"/>
                  </a:lnTo>
                  <a:lnTo>
                    <a:pt x="966" y="154515"/>
                  </a:lnTo>
                  <a:lnTo>
                    <a:pt x="7099" y="171569"/>
                  </a:lnTo>
                  <a:lnTo>
                    <a:pt x="12398" y="179771"/>
                  </a:lnTo>
                  <a:lnTo>
                    <a:pt x="18060" y="184078"/>
                  </a:lnTo>
                  <a:lnTo>
                    <a:pt x="26826" y="186502"/>
                  </a:lnTo>
                  <a:lnTo>
                    <a:pt x="43417" y="187322"/>
                  </a:lnTo>
                  <a:lnTo>
                    <a:pt x="51690" y="184788"/>
                  </a:lnTo>
                  <a:lnTo>
                    <a:pt x="69826" y="170336"/>
                  </a:lnTo>
                  <a:lnTo>
                    <a:pt x="95733" y="142571"/>
                  </a:lnTo>
                  <a:lnTo>
                    <a:pt x="112753" y="105940"/>
                  </a:lnTo>
                  <a:lnTo>
                    <a:pt x="127917" y="67088"/>
                  </a:lnTo>
                  <a:lnTo>
                    <a:pt x="132729" y="41988"/>
                  </a:lnTo>
                  <a:lnTo>
                    <a:pt x="133900" y="1922"/>
                  </a:lnTo>
                  <a:lnTo>
                    <a:pt x="133909" y="5310"/>
                  </a:lnTo>
                  <a:lnTo>
                    <a:pt x="136557" y="9967"/>
                  </a:lnTo>
                  <a:lnTo>
                    <a:pt x="138652" y="12597"/>
                  </a:lnTo>
                  <a:lnTo>
                    <a:pt x="140981" y="20812"/>
                  </a:lnTo>
                  <a:lnTo>
                    <a:pt x="149727" y="56135"/>
                  </a:lnTo>
                  <a:lnTo>
                    <a:pt x="160886" y="99319"/>
                  </a:lnTo>
                  <a:lnTo>
                    <a:pt x="169686" y="136915"/>
                  </a:lnTo>
                  <a:lnTo>
                    <a:pt x="178578" y="176828"/>
                  </a:lnTo>
                  <a:lnTo>
                    <a:pt x="187496" y="216435"/>
                  </a:lnTo>
                  <a:lnTo>
                    <a:pt x="193777" y="259590"/>
                  </a:lnTo>
                  <a:lnTo>
                    <a:pt x="195637" y="303795"/>
                  </a:lnTo>
                  <a:lnTo>
                    <a:pt x="193543" y="345667"/>
                  </a:lnTo>
                  <a:lnTo>
                    <a:pt x="186638" y="383209"/>
                  </a:lnTo>
                  <a:lnTo>
                    <a:pt x="175663" y="419468"/>
                  </a:lnTo>
                  <a:lnTo>
                    <a:pt x="159843" y="455347"/>
                  </a:lnTo>
                  <a:lnTo>
                    <a:pt x="147422" y="477212"/>
                  </a:lnTo>
                  <a:lnTo>
                    <a:pt x="106551" y="513896"/>
                  </a:lnTo>
                  <a:lnTo>
                    <a:pt x="69468" y="541927"/>
                  </a:lnTo>
                  <a:lnTo>
                    <a:pt x="46688" y="550170"/>
                  </a:lnTo>
                  <a:lnTo>
                    <a:pt x="25953" y="552955"/>
                  </a:lnTo>
                  <a:lnTo>
                    <a:pt x="18793" y="550690"/>
                  </a:lnTo>
                  <a:lnTo>
                    <a:pt x="8898" y="5447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
            <p:cNvSpPr/>
            <p:nvPr/>
          </p:nvSpPr>
          <p:spPr>
            <a:xfrm>
              <a:off x="1893142" y="1366520"/>
              <a:ext cx="97624" cy="159889"/>
            </a:xfrm>
            <a:custGeom>
              <a:avLst/>
              <a:gdLst/>
              <a:ahLst/>
              <a:cxnLst/>
              <a:rect l="0" t="0" r="0" b="0"/>
              <a:pathLst>
                <a:path w="97624" h="159889">
                  <a:moveTo>
                    <a:pt x="8881" y="17582"/>
                  </a:moveTo>
                  <a:lnTo>
                    <a:pt x="7889" y="48626"/>
                  </a:lnTo>
                  <a:lnTo>
                    <a:pt x="779" y="83178"/>
                  </a:lnTo>
                  <a:lnTo>
                    <a:pt x="0" y="124744"/>
                  </a:lnTo>
                  <a:lnTo>
                    <a:pt x="965" y="135655"/>
                  </a:lnTo>
                  <a:lnTo>
                    <a:pt x="7087" y="147375"/>
                  </a:lnTo>
                  <a:lnTo>
                    <a:pt x="12384" y="153981"/>
                  </a:lnTo>
                  <a:lnTo>
                    <a:pt x="18045" y="157579"/>
                  </a:lnTo>
                  <a:lnTo>
                    <a:pt x="24860" y="159177"/>
                  </a:lnTo>
                  <a:lnTo>
                    <a:pt x="34504" y="159888"/>
                  </a:lnTo>
                  <a:lnTo>
                    <a:pt x="42759" y="157558"/>
                  </a:lnTo>
                  <a:lnTo>
                    <a:pt x="46349" y="155548"/>
                  </a:lnTo>
                  <a:lnTo>
                    <a:pt x="82022" y="117338"/>
                  </a:lnTo>
                  <a:lnTo>
                    <a:pt x="93958" y="88550"/>
                  </a:lnTo>
                  <a:lnTo>
                    <a:pt x="97623" y="56607"/>
                  </a:lnTo>
                  <a:lnTo>
                    <a:pt x="93273" y="38515"/>
                  </a:lnTo>
                  <a:lnTo>
                    <a:pt x="77173" y="10396"/>
                  </a:lnTo>
                  <a:lnTo>
                    <a:pt x="71314" y="4466"/>
                  </a:lnTo>
                  <a:lnTo>
                    <a:pt x="68362" y="2885"/>
                  </a:lnTo>
                  <a:lnTo>
                    <a:pt x="42860" y="0"/>
                  </a:lnTo>
                  <a:lnTo>
                    <a:pt x="40464" y="899"/>
                  </a:lnTo>
                  <a:lnTo>
                    <a:pt x="38866" y="2491"/>
                  </a:lnTo>
                  <a:lnTo>
                    <a:pt x="37801" y="4545"/>
                  </a:lnTo>
                  <a:lnTo>
                    <a:pt x="36099" y="5914"/>
                  </a:lnTo>
                  <a:lnTo>
                    <a:pt x="26741" y="86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2089924" y="1366443"/>
              <a:ext cx="106373" cy="185392"/>
            </a:xfrm>
            <a:custGeom>
              <a:avLst/>
              <a:gdLst/>
              <a:ahLst/>
              <a:cxnLst/>
              <a:rect l="0" t="0" r="0" b="0"/>
              <a:pathLst>
                <a:path w="106373" h="185392">
                  <a:moveTo>
                    <a:pt x="17482" y="8729"/>
                  </a:moveTo>
                  <a:lnTo>
                    <a:pt x="17482" y="13469"/>
                  </a:lnTo>
                  <a:lnTo>
                    <a:pt x="14836" y="18443"/>
                  </a:lnTo>
                  <a:lnTo>
                    <a:pt x="11345" y="23960"/>
                  </a:lnTo>
                  <a:lnTo>
                    <a:pt x="9380" y="33637"/>
                  </a:lnTo>
                  <a:lnTo>
                    <a:pt x="2488" y="72770"/>
                  </a:lnTo>
                  <a:lnTo>
                    <a:pt x="0" y="116087"/>
                  </a:lnTo>
                  <a:lnTo>
                    <a:pt x="689" y="144515"/>
                  </a:lnTo>
                  <a:lnTo>
                    <a:pt x="9302" y="182976"/>
                  </a:lnTo>
                  <a:lnTo>
                    <a:pt x="11036" y="184425"/>
                  </a:lnTo>
                  <a:lnTo>
                    <a:pt x="13185" y="185391"/>
                  </a:lnTo>
                  <a:lnTo>
                    <a:pt x="15609" y="185043"/>
                  </a:lnTo>
                  <a:lnTo>
                    <a:pt x="20949" y="182010"/>
                  </a:lnTo>
                  <a:lnTo>
                    <a:pt x="47460" y="156244"/>
                  </a:lnTo>
                  <a:lnTo>
                    <a:pt x="61585" y="130839"/>
                  </a:lnTo>
                  <a:lnTo>
                    <a:pt x="82086" y="89706"/>
                  </a:lnTo>
                  <a:lnTo>
                    <a:pt x="94457" y="50716"/>
                  </a:lnTo>
                  <a:lnTo>
                    <a:pt x="105406" y="7529"/>
                  </a:lnTo>
                  <a:lnTo>
                    <a:pt x="106372" y="2089"/>
                  </a:lnTo>
                  <a:lnTo>
                    <a:pt x="105516" y="1326"/>
                  </a:lnTo>
                  <a:lnTo>
                    <a:pt x="99055" y="0"/>
                  </a:lnTo>
                  <a:lnTo>
                    <a:pt x="98653" y="925"/>
                  </a:lnTo>
                  <a:lnTo>
                    <a:pt x="97849" y="87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 name="SMARTInkShape-Group4"/>
          <p:cNvGrpSpPr/>
          <p:nvPr/>
        </p:nvGrpSpPr>
        <p:grpSpPr>
          <a:xfrm>
            <a:off x="2464594" y="1232700"/>
            <a:ext cx="1116212" cy="383574"/>
            <a:chOff x="2464594" y="1232700"/>
            <a:chExt cx="1116212" cy="383574"/>
          </a:xfrm>
        </p:grpSpPr>
        <p:sp>
          <p:nvSpPr>
            <p:cNvPr id="13" name="SMARTInkShape-8"/>
            <p:cNvSpPr/>
            <p:nvPr/>
          </p:nvSpPr>
          <p:spPr>
            <a:xfrm>
              <a:off x="2528985" y="1232700"/>
              <a:ext cx="140993" cy="356785"/>
            </a:xfrm>
            <a:custGeom>
              <a:avLst/>
              <a:gdLst/>
              <a:ahLst/>
              <a:cxnLst/>
              <a:rect l="0" t="0" r="0" b="0"/>
              <a:pathLst>
                <a:path w="140993" h="356785">
                  <a:moveTo>
                    <a:pt x="140992" y="26386"/>
                  </a:moveTo>
                  <a:lnTo>
                    <a:pt x="140992" y="21646"/>
                  </a:lnTo>
                  <a:lnTo>
                    <a:pt x="139999" y="20249"/>
                  </a:lnTo>
                  <a:lnTo>
                    <a:pt x="138346" y="19318"/>
                  </a:lnTo>
                  <a:lnTo>
                    <a:pt x="136251" y="18698"/>
                  </a:lnTo>
                  <a:lnTo>
                    <a:pt x="134855" y="17292"/>
                  </a:lnTo>
                  <a:lnTo>
                    <a:pt x="133303" y="13084"/>
                  </a:lnTo>
                  <a:lnTo>
                    <a:pt x="131897" y="11565"/>
                  </a:lnTo>
                  <a:lnTo>
                    <a:pt x="114019" y="1637"/>
                  </a:lnTo>
                  <a:lnTo>
                    <a:pt x="102260" y="0"/>
                  </a:lnTo>
                  <a:lnTo>
                    <a:pt x="63036" y="10637"/>
                  </a:lnTo>
                  <a:lnTo>
                    <a:pt x="49194" y="20849"/>
                  </a:lnTo>
                  <a:lnTo>
                    <a:pt x="23212" y="58446"/>
                  </a:lnTo>
                  <a:lnTo>
                    <a:pt x="11268" y="89935"/>
                  </a:lnTo>
                  <a:lnTo>
                    <a:pt x="7602" y="133679"/>
                  </a:lnTo>
                  <a:lnTo>
                    <a:pt x="6164" y="170280"/>
                  </a:lnTo>
                  <a:lnTo>
                    <a:pt x="0" y="212053"/>
                  </a:lnTo>
                  <a:lnTo>
                    <a:pt x="1320" y="240148"/>
                  </a:lnTo>
                  <a:lnTo>
                    <a:pt x="5915" y="276308"/>
                  </a:lnTo>
                  <a:lnTo>
                    <a:pt x="6897" y="318406"/>
                  </a:lnTo>
                  <a:lnTo>
                    <a:pt x="7046" y="3567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9"/>
            <p:cNvSpPr/>
            <p:nvPr/>
          </p:nvSpPr>
          <p:spPr>
            <a:xfrm>
              <a:off x="2464594" y="1419820"/>
              <a:ext cx="142876" cy="17861"/>
            </a:xfrm>
            <a:custGeom>
              <a:avLst/>
              <a:gdLst/>
              <a:ahLst/>
              <a:cxnLst/>
              <a:rect l="0" t="0" r="0" b="0"/>
              <a:pathLst>
                <a:path w="142876" h="17861">
                  <a:moveTo>
                    <a:pt x="0" y="17860"/>
                  </a:moveTo>
                  <a:lnTo>
                    <a:pt x="40945" y="16868"/>
                  </a:lnTo>
                  <a:lnTo>
                    <a:pt x="81055" y="10171"/>
                  </a:lnTo>
                  <a:lnTo>
                    <a:pt x="122460" y="2026"/>
                  </a:lnTo>
                  <a:lnTo>
                    <a:pt x="1428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0"/>
            <p:cNvSpPr/>
            <p:nvPr/>
          </p:nvSpPr>
          <p:spPr>
            <a:xfrm>
              <a:off x="2706544" y="1384102"/>
              <a:ext cx="17012" cy="169665"/>
            </a:xfrm>
            <a:custGeom>
              <a:avLst/>
              <a:gdLst/>
              <a:ahLst/>
              <a:cxnLst/>
              <a:rect l="0" t="0" r="0" b="0"/>
              <a:pathLst>
                <a:path w="17012" h="169665">
                  <a:moveTo>
                    <a:pt x="17011" y="0"/>
                  </a:moveTo>
                  <a:lnTo>
                    <a:pt x="12270" y="0"/>
                  </a:lnTo>
                  <a:lnTo>
                    <a:pt x="10874" y="992"/>
                  </a:lnTo>
                  <a:lnTo>
                    <a:pt x="9943" y="2645"/>
                  </a:lnTo>
                  <a:lnTo>
                    <a:pt x="0" y="39319"/>
                  </a:lnTo>
                  <a:lnTo>
                    <a:pt x="218" y="80605"/>
                  </a:lnTo>
                  <a:lnTo>
                    <a:pt x="7534" y="124855"/>
                  </a:lnTo>
                  <a:lnTo>
                    <a:pt x="7973" y="144056"/>
                  </a:lnTo>
                  <a:lnTo>
                    <a:pt x="10679" y="151006"/>
                  </a:lnTo>
                  <a:lnTo>
                    <a:pt x="14197" y="157403"/>
                  </a:lnTo>
                  <a:lnTo>
                    <a:pt x="17011"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1"/>
            <p:cNvSpPr/>
            <p:nvPr/>
          </p:nvSpPr>
          <p:spPr>
            <a:xfrm>
              <a:off x="2803932" y="1393712"/>
              <a:ext cx="160725" cy="195773"/>
            </a:xfrm>
            <a:custGeom>
              <a:avLst/>
              <a:gdLst/>
              <a:ahLst/>
              <a:cxnLst/>
              <a:rect l="0" t="0" r="0" b="0"/>
              <a:pathLst>
                <a:path w="160725" h="195773">
                  <a:moveTo>
                    <a:pt x="17849" y="17179"/>
                  </a:moveTo>
                  <a:lnTo>
                    <a:pt x="10161" y="32555"/>
                  </a:lnTo>
                  <a:lnTo>
                    <a:pt x="6437" y="61206"/>
                  </a:lnTo>
                  <a:lnTo>
                    <a:pt x="1900" y="82148"/>
                  </a:lnTo>
                  <a:lnTo>
                    <a:pt x="158" y="123767"/>
                  </a:lnTo>
                  <a:lnTo>
                    <a:pt x="0" y="161233"/>
                  </a:lnTo>
                  <a:lnTo>
                    <a:pt x="989" y="163816"/>
                  </a:lnTo>
                  <a:lnTo>
                    <a:pt x="2640" y="165539"/>
                  </a:lnTo>
                  <a:lnTo>
                    <a:pt x="8552" y="168782"/>
                  </a:lnTo>
                  <a:lnTo>
                    <a:pt x="13551" y="164183"/>
                  </a:lnTo>
                  <a:lnTo>
                    <a:pt x="15939" y="159243"/>
                  </a:lnTo>
                  <a:lnTo>
                    <a:pt x="32014" y="119986"/>
                  </a:lnTo>
                  <a:lnTo>
                    <a:pt x="39962" y="79114"/>
                  </a:lnTo>
                  <a:lnTo>
                    <a:pt x="56657" y="38487"/>
                  </a:lnTo>
                  <a:lnTo>
                    <a:pt x="74414" y="7078"/>
                  </a:lnTo>
                  <a:lnTo>
                    <a:pt x="83007" y="2767"/>
                  </a:lnTo>
                  <a:lnTo>
                    <a:pt x="99953" y="0"/>
                  </a:lnTo>
                  <a:lnTo>
                    <a:pt x="106595" y="2268"/>
                  </a:lnTo>
                  <a:lnTo>
                    <a:pt x="132690" y="25068"/>
                  </a:lnTo>
                  <a:lnTo>
                    <a:pt x="138343" y="35899"/>
                  </a:lnTo>
                  <a:lnTo>
                    <a:pt x="149536" y="80546"/>
                  </a:lnTo>
                  <a:lnTo>
                    <a:pt x="151497" y="123456"/>
                  </a:lnTo>
                  <a:lnTo>
                    <a:pt x="151768" y="162692"/>
                  </a:lnTo>
                  <a:lnTo>
                    <a:pt x="151791" y="183270"/>
                  </a:lnTo>
                  <a:lnTo>
                    <a:pt x="154439" y="187901"/>
                  </a:lnTo>
                  <a:lnTo>
                    <a:pt x="160724" y="1957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2"/>
            <p:cNvSpPr/>
            <p:nvPr/>
          </p:nvSpPr>
          <p:spPr>
            <a:xfrm>
              <a:off x="3062897" y="1410891"/>
              <a:ext cx="8917" cy="169665"/>
            </a:xfrm>
            <a:custGeom>
              <a:avLst/>
              <a:gdLst/>
              <a:ahLst/>
              <a:cxnLst/>
              <a:rect l="0" t="0" r="0" b="0"/>
              <a:pathLst>
                <a:path w="8917" h="169665">
                  <a:moveTo>
                    <a:pt x="8916" y="0"/>
                  </a:moveTo>
                  <a:lnTo>
                    <a:pt x="7923" y="9113"/>
                  </a:lnTo>
                  <a:lnTo>
                    <a:pt x="813" y="42104"/>
                  </a:lnTo>
                  <a:lnTo>
                    <a:pt x="95" y="81208"/>
                  </a:lnTo>
                  <a:lnTo>
                    <a:pt x="0" y="122480"/>
                  </a:lnTo>
                  <a:lnTo>
                    <a:pt x="984" y="135795"/>
                  </a:lnTo>
                  <a:lnTo>
                    <a:pt x="8916"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3"/>
            <p:cNvSpPr/>
            <p:nvPr/>
          </p:nvSpPr>
          <p:spPr>
            <a:xfrm>
              <a:off x="3152180" y="1393409"/>
              <a:ext cx="80368" cy="222865"/>
            </a:xfrm>
            <a:custGeom>
              <a:avLst/>
              <a:gdLst/>
              <a:ahLst/>
              <a:cxnLst/>
              <a:rect l="0" t="0" r="0" b="0"/>
              <a:pathLst>
                <a:path w="80368" h="222865">
                  <a:moveTo>
                    <a:pt x="80367" y="17482"/>
                  </a:moveTo>
                  <a:lnTo>
                    <a:pt x="80367" y="12741"/>
                  </a:lnTo>
                  <a:lnTo>
                    <a:pt x="79375" y="11345"/>
                  </a:lnTo>
                  <a:lnTo>
                    <a:pt x="77721" y="10414"/>
                  </a:lnTo>
                  <a:lnTo>
                    <a:pt x="72678" y="8920"/>
                  </a:lnTo>
                  <a:lnTo>
                    <a:pt x="64553" y="2488"/>
                  </a:lnTo>
                  <a:lnTo>
                    <a:pt x="59117" y="896"/>
                  </a:lnTo>
                  <a:lnTo>
                    <a:pt x="45738" y="0"/>
                  </a:lnTo>
                  <a:lnTo>
                    <a:pt x="41406" y="1858"/>
                  </a:lnTo>
                  <a:lnTo>
                    <a:pt x="10950" y="28752"/>
                  </a:lnTo>
                  <a:lnTo>
                    <a:pt x="4866" y="38366"/>
                  </a:lnTo>
                  <a:lnTo>
                    <a:pt x="2163" y="45946"/>
                  </a:lnTo>
                  <a:lnTo>
                    <a:pt x="641" y="60532"/>
                  </a:lnTo>
                  <a:lnTo>
                    <a:pt x="2930" y="69026"/>
                  </a:lnTo>
                  <a:lnTo>
                    <a:pt x="24919" y="103887"/>
                  </a:lnTo>
                  <a:lnTo>
                    <a:pt x="59289" y="148346"/>
                  </a:lnTo>
                  <a:lnTo>
                    <a:pt x="67397" y="163192"/>
                  </a:lnTo>
                  <a:lnTo>
                    <a:pt x="70639" y="177600"/>
                  </a:lnTo>
                  <a:lnTo>
                    <a:pt x="70905" y="180782"/>
                  </a:lnTo>
                  <a:lnTo>
                    <a:pt x="68555" y="186963"/>
                  </a:lnTo>
                  <a:lnTo>
                    <a:pt x="56175" y="207149"/>
                  </a:lnTo>
                  <a:lnTo>
                    <a:pt x="36881" y="217782"/>
                  </a:lnTo>
                  <a:lnTo>
                    <a:pt x="21653" y="221860"/>
                  </a:lnTo>
                  <a:lnTo>
                    <a:pt x="0" y="2228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4"/>
            <p:cNvSpPr/>
            <p:nvPr/>
          </p:nvSpPr>
          <p:spPr>
            <a:xfrm>
              <a:off x="3375422" y="1303734"/>
              <a:ext cx="205384" cy="303611"/>
            </a:xfrm>
            <a:custGeom>
              <a:avLst/>
              <a:gdLst/>
              <a:ahLst/>
              <a:cxnLst/>
              <a:rect l="0" t="0" r="0" b="0"/>
              <a:pathLst>
                <a:path w="205384" h="303611">
                  <a:moveTo>
                    <a:pt x="8930" y="0"/>
                  </a:moveTo>
                  <a:lnTo>
                    <a:pt x="8930" y="38419"/>
                  </a:lnTo>
                  <a:lnTo>
                    <a:pt x="6284" y="80723"/>
                  </a:lnTo>
                  <a:lnTo>
                    <a:pt x="1241" y="120897"/>
                  </a:lnTo>
                  <a:lnTo>
                    <a:pt x="245" y="160913"/>
                  </a:lnTo>
                  <a:lnTo>
                    <a:pt x="48" y="203360"/>
                  </a:lnTo>
                  <a:lnTo>
                    <a:pt x="4" y="246424"/>
                  </a:lnTo>
                  <a:lnTo>
                    <a:pt x="0" y="274994"/>
                  </a:lnTo>
                  <a:lnTo>
                    <a:pt x="992" y="274611"/>
                  </a:lnTo>
                  <a:lnTo>
                    <a:pt x="4740" y="271539"/>
                  </a:lnTo>
                  <a:lnTo>
                    <a:pt x="7068" y="266866"/>
                  </a:lnTo>
                  <a:lnTo>
                    <a:pt x="15986" y="227815"/>
                  </a:lnTo>
                  <a:lnTo>
                    <a:pt x="34651" y="186950"/>
                  </a:lnTo>
                  <a:lnTo>
                    <a:pt x="62759" y="145446"/>
                  </a:lnTo>
                  <a:lnTo>
                    <a:pt x="93298" y="114440"/>
                  </a:lnTo>
                  <a:lnTo>
                    <a:pt x="116280" y="103472"/>
                  </a:lnTo>
                  <a:lnTo>
                    <a:pt x="143721" y="98918"/>
                  </a:lnTo>
                  <a:lnTo>
                    <a:pt x="158891" y="103172"/>
                  </a:lnTo>
                  <a:lnTo>
                    <a:pt x="167521" y="110677"/>
                  </a:lnTo>
                  <a:lnTo>
                    <a:pt x="177959" y="128705"/>
                  </a:lnTo>
                  <a:lnTo>
                    <a:pt x="183272" y="144515"/>
                  </a:lnTo>
                  <a:lnTo>
                    <a:pt x="186964" y="187740"/>
                  </a:lnTo>
                  <a:lnTo>
                    <a:pt x="187450" y="229555"/>
                  </a:lnTo>
                  <a:lnTo>
                    <a:pt x="190148" y="251902"/>
                  </a:lnTo>
                  <a:lnTo>
                    <a:pt x="202344" y="296224"/>
                  </a:lnTo>
                  <a:lnTo>
                    <a:pt x="205383" y="3036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SMARTInkShape-Group5"/>
          <p:cNvGrpSpPr/>
          <p:nvPr/>
        </p:nvGrpSpPr>
        <p:grpSpPr>
          <a:xfrm>
            <a:off x="3866555" y="1232979"/>
            <a:ext cx="1428751" cy="538148"/>
            <a:chOff x="3866555" y="1232979"/>
            <a:chExt cx="1428751" cy="538148"/>
          </a:xfrm>
        </p:grpSpPr>
        <p:sp>
          <p:nvSpPr>
            <p:cNvPr id="21" name="SMARTInkShape-15"/>
            <p:cNvSpPr/>
            <p:nvPr/>
          </p:nvSpPr>
          <p:spPr>
            <a:xfrm>
              <a:off x="3866555" y="1348383"/>
              <a:ext cx="178594" cy="205214"/>
            </a:xfrm>
            <a:custGeom>
              <a:avLst/>
              <a:gdLst/>
              <a:ahLst/>
              <a:cxnLst/>
              <a:rect l="0" t="0" r="0" b="0"/>
              <a:pathLst>
                <a:path w="178594" h="205214">
                  <a:moveTo>
                    <a:pt x="0" y="17859"/>
                  </a:moveTo>
                  <a:lnTo>
                    <a:pt x="0" y="26421"/>
                  </a:lnTo>
                  <a:lnTo>
                    <a:pt x="6137" y="40974"/>
                  </a:lnTo>
                  <a:lnTo>
                    <a:pt x="8766" y="80500"/>
                  </a:lnTo>
                  <a:lnTo>
                    <a:pt x="11527" y="100912"/>
                  </a:lnTo>
                  <a:lnTo>
                    <a:pt x="14053" y="117279"/>
                  </a:lnTo>
                  <a:lnTo>
                    <a:pt x="12881" y="149394"/>
                  </a:lnTo>
                  <a:lnTo>
                    <a:pt x="17665" y="192206"/>
                  </a:lnTo>
                  <a:lnTo>
                    <a:pt x="17857" y="205213"/>
                  </a:lnTo>
                  <a:lnTo>
                    <a:pt x="18851" y="173343"/>
                  </a:lnTo>
                  <a:lnTo>
                    <a:pt x="33090" y="130691"/>
                  </a:lnTo>
                  <a:lnTo>
                    <a:pt x="52411" y="88868"/>
                  </a:lnTo>
                  <a:lnTo>
                    <a:pt x="86479" y="48110"/>
                  </a:lnTo>
                  <a:lnTo>
                    <a:pt x="111156" y="24900"/>
                  </a:lnTo>
                  <a:lnTo>
                    <a:pt x="134138" y="14103"/>
                  </a:lnTo>
                  <a:lnTo>
                    <a:pt x="1785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6"/>
            <p:cNvSpPr/>
            <p:nvPr/>
          </p:nvSpPr>
          <p:spPr>
            <a:xfrm>
              <a:off x="4036219" y="1348986"/>
              <a:ext cx="156475" cy="222640"/>
            </a:xfrm>
            <a:custGeom>
              <a:avLst/>
              <a:gdLst/>
              <a:ahLst/>
              <a:cxnLst/>
              <a:rect l="0" t="0" r="0" b="0"/>
              <a:pathLst>
                <a:path w="156475" h="222640">
                  <a:moveTo>
                    <a:pt x="0" y="142272"/>
                  </a:moveTo>
                  <a:lnTo>
                    <a:pt x="0" y="150834"/>
                  </a:lnTo>
                  <a:lnTo>
                    <a:pt x="12428" y="151169"/>
                  </a:lnTo>
                  <a:lnTo>
                    <a:pt x="25731" y="146451"/>
                  </a:lnTo>
                  <a:lnTo>
                    <a:pt x="64440" y="117781"/>
                  </a:lnTo>
                  <a:lnTo>
                    <a:pt x="108567" y="77941"/>
                  </a:lnTo>
                  <a:lnTo>
                    <a:pt x="135032" y="49822"/>
                  </a:lnTo>
                  <a:lnTo>
                    <a:pt x="148198" y="21925"/>
                  </a:lnTo>
                  <a:lnTo>
                    <a:pt x="151194" y="13378"/>
                  </a:lnTo>
                  <a:lnTo>
                    <a:pt x="155832" y="6272"/>
                  </a:lnTo>
                  <a:lnTo>
                    <a:pt x="156474" y="3980"/>
                  </a:lnTo>
                  <a:lnTo>
                    <a:pt x="155910" y="2453"/>
                  </a:lnTo>
                  <a:lnTo>
                    <a:pt x="154541" y="1434"/>
                  </a:lnTo>
                  <a:lnTo>
                    <a:pt x="147875" y="0"/>
                  </a:lnTo>
                  <a:lnTo>
                    <a:pt x="142451" y="2311"/>
                  </a:lnTo>
                  <a:lnTo>
                    <a:pt x="115264" y="22804"/>
                  </a:lnTo>
                  <a:lnTo>
                    <a:pt x="86212" y="62635"/>
                  </a:lnTo>
                  <a:lnTo>
                    <a:pt x="56540" y="106649"/>
                  </a:lnTo>
                  <a:lnTo>
                    <a:pt x="36501" y="148568"/>
                  </a:lnTo>
                  <a:lnTo>
                    <a:pt x="29667" y="168281"/>
                  </a:lnTo>
                  <a:lnTo>
                    <a:pt x="29060" y="180620"/>
                  </a:lnTo>
                  <a:lnTo>
                    <a:pt x="34297" y="197732"/>
                  </a:lnTo>
                  <a:lnTo>
                    <a:pt x="42310" y="212905"/>
                  </a:lnTo>
                  <a:lnTo>
                    <a:pt x="43089" y="216150"/>
                  </a:lnTo>
                  <a:lnTo>
                    <a:pt x="44601" y="218313"/>
                  </a:lnTo>
                  <a:lnTo>
                    <a:pt x="46601" y="219755"/>
                  </a:lnTo>
                  <a:lnTo>
                    <a:pt x="53578" y="2226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7"/>
            <p:cNvSpPr/>
            <p:nvPr/>
          </p:nvSpPr>
          <p:spPr>
            <a:xfrm>
              <a:off x="4250734" y="1343311"/>
              <a:ext cx="167687" cy="228315"/>
            </a:xfrm>
            <a:custGeom>
              <a:avLst/>
              <a:gdLst/>
              <a:ahLst/>
              <a:cxnLst/>
              <a:rect l="0" t="0" r="0" b="0"/>
              <a:pathLst>
                <a:path w="167687" h="228315">
                  <a:moveTo>
                    <a:pt x="124813" y="14002"/>
                  </a:moveTo>
                  <a:lnTo>
                    <a:pt x="124813" y="6313"/>
                  </a:lnTo>
                  <a:lnTo>
                    <a:pt x="123821" y="5899"/>
                  </a:lnTo>
                  <a:lnTo>
                    <a:pt x="120072" y="5440"/>
                  </a:lnTo>
                  <a:lnTo>
                    <a:pt x="115099" y="2589"/>
                  </a:lnTo>
                  <a:lnTo>
                    <a:pt x="112384" y="440"/>
                  </a:lnTo>
                  <a:lnTo>
                    <a:pt x="109582" y="0"/>
                  </a:lnTo>
                  <a:lnTo>
                    <a:pt x="106722" y="698"/>
                  </a:lnTo>
                  <a:lnTo>
                    <a:pt x="97955" y="6422"/>
                  </a:lnTo>
                  <a:lnTo>
                    <a:pt x="60015" y="38416"/>
                  </a:lnTo>
                  <a:lnTo>
                    <a:pt x="27069" y="77372"/>
                  </a:lnTo>
                  <a:lnTo>
                    <a:pt x="7610" y="107658"/>
                  </a:lnTo>
                  <a:lnTo>
                    <a:pt x="1341" y="137894"/>
                  </a:lnTo>
                  <a:lnTo>
                    <a:pt x="0" y="163662"/>
                  </a:lnTo>
                  <a:lnTo>
                    <a:pt x="925" y="167353"/>
                  </a:lnTo>
                  <a:lnTo>
                    <a:pt x="2534" y="169814"/>
                  </a:lnTo>
                  <a:lnTo>
                    <a:pt x="12244" y="178504"/>
                  </a:lnTo>
                  <a:lnTo>
                    <a:pt x="16033" y="179232"/>
                  </a:lnTo>
                  <a:lnTo>
                    <a:pt x="25534" y="177396"/>
                  </a:lnTo>
                  <a:lnTo>
                    <a:pt x="42039" y="170783"/>
                  </a:lnTo>
                  <a:lnTo>
                    <a:pt x="50983" y="162727"/>
                  </a:lnTo>
                  <a:lnTo>
                    <a:pt x="60250" y="152531"/>
                  </a:lnTo>
                  <a:lnTo>
                    <a:pt x="94189" y="119213"/>
                  </a:lnTo>
                  <a:lnTo>
                    <a:pt x="123002" y="79838"/>
                  </a:lnTo>
                  <a:lnTo>
                    <a:pt x="145229" y="36110"/>
                  </a:lnTo>
                  <a:lnTo>
                    <a:pt x="151415" y="28788"/>
                  </a:lnTo>
                  <a:lnTo>
                    <a:pt x="167686" y="15586"/>
                  </a:lnTo>
                  <a:lnTo>
                    <a:pt x="164195" y="19211"/>
                  </a:lnTo>
                  <a:lnTo>
                    <a:pt x="162160" y="26570"/>
                  </a:lnTo>
                  <a:lnTo>
                    <a:pt x="153607" y="68683"/>
                  </a:lnTo>
                  <a:lnTo>
                    <a:pt x="145729" y="112373"/>
                  </a:lnTo>
                  <a:lnTo>
                    <a:pt x="143075" y="156896"/>
                  </a:lnTo>
                  <a:lnTo>
                    <a:pt x="143744" y="191607"/>
                  </a:lnTo>
                  <a:lnTo>
                    <a:pt x="150371" y="220075"/>
                  </a:lnTo>
                  <a:lnTo>
                    <a:pt x="151773" y="222821"/>
                  </a:lnTo>
                  <a:lnTo>
                    <a:pt x="153701" y="224652"/>
                  </a:lnTo>
                  <a:lnTo>
                    <a:pt x="160532" y="2283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8"/>
            <p:cNvSpPr/>
            <p:nvPr/>
          </p:nvSpPr>
          <p:spPr>
            <a:xfrm>
              <a:off x="4473967" y="1232979"/>
              <a:ext cx="168062" cy="365436"/>
            </a:xfrm>
            <a:custGeom>
              <a:avLst/>
              <a:gdLst/>
              <a:ahLst/>
              <a:cxnLst/>
              <a:rect l="0" t="0" r="0" b="0"/>
              <a:pathLst>
                <a:path w="168062" h="365436">
                  <a:moveTo>
                    <a:pt x="124822" y="115404"/>
                  </a:moveTo>
                  <a:lnTo>
                    <a:pt x="97958" y="115404"/>
                  </a:lnTo>
                  <a:lnTo>
                    <a:pt x="94015" y="117388"/>
                  </a:lnTo>
                  <a:lnTo>
                    <a:pt x="77910" y="137477"/>
                  </a:lnTo>
                  <a:lnTo>
                    <a:pt x="44965" y="178467"/>
                  </a:lnTo>
                  <a:lnTo>
                    <a:pt x="19730" y="222633"/>
                  </a:lnTo>
                  <a:lnTo>
                    <a:pt x="4771" y="258293"/>
                  </a:lnTo>
                  <a:lnTo>
                    <a:pt x="242" y="298592"/>
                  </a:lnTo>
                  <a:lnTo>
                    <a:pt x="0" y="309600"/>
                  </a:lnTo>
                  <a:lnTo>
                    <a:pt x="1920" y="313329"/>
                  </a:lnTo>
                  <a:lnTo>
                    <a:pt x="5184" y="315815"/>
                  </a:lnTo>
                  <a:lnTo>
                    <a:pt x="16614" y="319313"/>
                  </a:lnTo>
                  <a:lnTo>
                    <a:pt x="19941" y="319804"/>
                  </a:lnTo>
                  <a:lnTo>
                    <a:pt x="28929" y="315058"/>
                  </a:lnTo>
                  <a:lnTo>
                    <a:pt x="69587" y="284565"/>
                  </a:lnTo>
                  <a:lnTo>
                    <a:pt x="100792" y="248107"/>
                  </a:lnTo>
                  <a:lnTo>
                    <a:pt x="124779" y="210739"/>
                  </a:lnTo>
                  <a:lnTo>
                    <a:pt x="143885" y="170175"/>
                  </a:lnTo>
                  <a:lnTo>
                    <a:pt x="156222" y="127362"/>
                  </a:lnTo>
                  <a:lnTo>
                    <a:pt x="162333" y="89213"/>
                  </a:lnTo>
                  <a:lnTo>
                    <a:pt x="168061" y="57755"/>
                  </a:lnTo>
                  <a:lnTo>
                    <a:pt x="161286" y="15303"/>
                  </a:lnTo>
                  <a:lnTo>
                    <a:pt x="160570" y="0"/>
                  </a:lnTo>
                  <a:lnTo>
                    <a:pt x="160542" y="37496"/>
                  </a:lnTo>
                  <a:lnTo>
                    <a:pt x="160541" y="72233"/>
                  </a:lnTo>
                  <a:lnTo>
                    <a:pt x="157895" y="116284"/>
                  </a:lnTo>
                  <a:lnTo>
                    <a:pt x="153473" y="151383"/>
                  </a:lnTo>
                  <a:lnTo>
                    <a:pt x="152163" y="189564"/>
                  </a:lnTo>
                  <a:lnTo>
                    <a:pt x="151775" y="229651"/>
                  </a:lnTo>
                  <a:lnTo>
                    <a:pt x="151643" y="274011"/>
                  </a:lnTo>
                  <a:lnTo>
                    <a:pt x="151615" y="317861"/>
                  </a:lnTo>
                  <a:lnTo>
                    <a:pt x="152605" y="331393"/>
                  </a:lnTo>
                  <a:lnTo>
                    <a:pt x="160541" y="3654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9"/>
            <p:cNvSpPr/>
            <p:nvPr/>
          </p:nvSpPr>
          <p:spPr>
            <a:xfrm>
              <a:off x="4750594" y="1357313"/>
              <a:ext cx="17860" cy="196454"/>
            </a:xfrm>
            <a:custGeom>
              <a:avLst/>
              <a:gdLst/>
              <a:ahLst/>
              <a:cxnLst/>
              <a:rect l="0" t="0" r="0" b="0"/>
              <a:pathLst>
                <a:path w="17860" h="196454">
                  <a:moveTo>
                    <a:pt x="17859" y="0"/>
                  </a:moveTo>
                  <a:lnTo>
                    <a:pt x="17859" y="4740"/>
                  </a:lnTo>
                  <a:lnTo>
                    <a:pt x="9757" y="40139"/>
                  </a:lnTo>
                  <a:lnTo>
                    <a:pt x="6447" y="69664"/>
                  </a:lnTo>
                  <a:lnTo>
                    <a:pt x="1910" y="94063"/>
                  </a:lnTo>
                  <a:lnTo>
                    <a:pt x="251" y="136189"/>
                  </a:lnTo>
                  <a:lnTo>
                    <a:pt x="22" y="179599"/>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0"/>
            <p:cNvSpPr/>
            <p:nvPr/>
          </p:nvSpPr>
          <p:spPr>
            <a:xfrm>
              <a:off x="4893469" y="1375376"/>
              <a:ext cx="169665" cy="196250"/>
            </a:xfrm>
            <a:custGeom>
              <a:avLst/>
              <a:gdLst/>
              <a:ahLst/>
              <a:cxnLst/>
              <a:rect l="0" t="0" r="0" b="0"/>
              <a:pathLst>
                <a:path w="169665" h="196250">
                  <a:moveTo>
                    <a:pt x="0" y="26585"/>
                  </a:moveTo>
                  <a:lnTo>
                    <a:pt x="0" y="65514"/>
                  </a:lnTo>
                  <a:lnTo>
                    <a:pt x="0" y="109035"/>
                  </a:lnTo>
                  <a:lnTo>
                    <a:pt x="0" y="152778"/>
                  </a:lnTo>
                  <a:lnTo>
                    <a:pt x="2645" y="159731"/>
                  </a:lnTo>
                  <a:lnTo>
                    <a:pt x="7688" y="167538"/>
                  </a:lnTo>
                  <a:lnTo>
                    <a:pt x="8102" y="167187"/>
                  </a:lnTo>
                  <a:lnTo>
                    <a:pt x="16052" y="123411"/>
                  </a:lnTo>
                  <a:lnTo>
                    <a:pt x="32845" y="79126"/>
                  </a:lnTo>
                  <a:lnTo>
                    <a:pt x="47638" y="40118"/>
                  </a:lnTo>
                  <a:lnTo>
                    <a:pt x="61299" y="21114"/>
                  </a:lnTo>
                  <a:lnTo>
                    <a:pt x="77914" y="7656"/>
                  </a:lnTo>
                  <a:lnTo>
                    <a:pt x="89530" y="3289"/>
                  </a:lnTo>
                  <a:lnTo>
                    <a:pt x="126242" y="0"/>
                  </a:lnTo>
                  <a:lnTo>
                    <a:pt x="129802" y="1916"/>
                  </a:lnTo>
                  <a:lnTo>
                    <a:pt x="139552" y="14094"/>
                  </a:lnTo>
                  <a:lnTo>
                    <a:pt x="154736" y="41783"/>
                  </a:lnTo>
                  <a:lnTo>
                    <a:pt x="159549" y="72471"/>
                  </a:lnTo>
                  <a:lnTo>
                    <a:pt x="160578" y="116045"/>
                  </a:lnTo>
                  <a:lnTo>
                    <a:pt x="160714" y="157906"/>
                  </a:lnTo>
                  <a:lnTo>
                    <a:pt x="161717" y="171270"/>
                  </a:lnTo>
                  <a:lnTo>
                    <a:pt x="169664" y="1962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1"/>
            <p:cNvSpPr/>
            <p:nvPr/>
          </p:nvSpPr>
          <p:spPr>
            <a:xfrm>
              <a:off x="5118640" y="1380490"/>
              <a:ext cx="176666" cy="390637"/>
            </a:xfrm>
            <a:custGeom>
              <a:avLst/>
              <a:gdLst/>
              <a:ahLst/>
              <a:cxnLst/>
              <a:rect l="0" t="0" r="0" b="0"/>
              <a:pathLst>
                <a:path w="176666" h="390637">
                  <a:moveTo>
                    <a:pt x="69508" y="110768"/>
                  </a:moveTo>
                  <a:lnTo>
                    <a:pt x="81867" y="91341"/>
                  </a:lnTo>
                  <a:lnTo>
                    <a:pt x="115350" y="48978"/>
                  </a:lnTo>
                  <a:lnTo>
                    <a:pt x="133464" y="24589"/>
                  </a:lnTo>
                  <a:lnTo>
                    <a:pt x="138729" y="11371"/>
                  </a:lnTo>
                  <a:lnTo>
                    <a:pt x="138476" y="7792"/>
                  </a:lnTo>
                  <a:lnTo>
                    <a:pt x="135549" y="1170"/>
                  </a:lnTo>
                  <a:lnTo>
                    <a:pt x="132387" y="0"/>
                  </a:lnTo>
                  <a:lnTo>
                    <a:pt x="123582" y="1345"/>
                  </a:lnTo>
                  <a:lnTo>
                    <a:pt x="107469" y="7680"/>
                  </a:lnTo>
                  <a:lnTo>
                    <a:pt x="67680" y="36972"/>
                  </a:lnTo>
                  <a:lnTo>
                    <a:pt x="34333" y="68847"/>
                  </a:lnTo>
                  <a:lnTo>
                    <a:pt x="18737" y="93717"/>
                  </a:lnTo>
                  <a:lnTo>
                    <a:pt x="0" y="138294"/>
                  </a:lnTo>
                  <a:lnTo>
                    <a:pt x="349" y="142017"/>
                  </a:lnTo>
                  <a:lnTo>
                    <a:pt x="3383" y="148800"/>
                  </a:lnTo>
                  <a:lnTo>
                    <a:pt x="6573" y="151005"/>
                  </a:lnTo>
                  <a:lnTo>
                    <a:pt x="15409" y="153456"/>
                  </a:lnTo>
                  <a:lnTo>
                    <a:pt x="19552" y="153117"/>
                  </a:lnTo>
                  <a:lnTo>
                    <a:pt x="52804" y="139078"/>
                  </a:lnTo>
                  <a:lnTo>
                    <a:pt x="90185" y="112547"/>
                  </a:lnTo>
                  <a:lnTo>
                    <a:pt x="126049" y="71629"/>
                  </a:lnTo>
                  <a:lnTo>
                    <a:pt x="154651" y="29292"/>
                  </a:lnTo>
                  <a:lnTo>
                    <a:pt x="176129" y="4190"/>
                  </a:lnTo>
                  <a:lnTo>
                    <a:pt x="176661" y="45856"/>
                  </a:lnTo>
                  <a:lnTo>
                    <a:pt x="176664" y="82475"/>
                  </a:lnTo>
                  <a:lnTo>
                    <a:pt x="176665" y="119401"/>
                  </a:lnTo>
                  <a:lnTo>
                    <a:pt x="171924" y="160098"/>
                  </a:lnTo>
                  <a:lnTo>
                    <a:pt x="168976" y="194617"/>
                  </a:lnTo>
                  <a:lnTo>
                    <a:pt x="166988" y="234707"/>
                  </a:lnTo>
                  <a:lnTo>
                    <a:pt x="158070" y="271290"/>
                  </a:lnTo>
                  <a:lnTo>
                    <a:pt x="151533" y="288275"/>
                  </a:lnTo>
                  <a:lnTo>
                    <a:pt x="130238" y="326309"/>
                  </a:lnTo>
                  <a:lnTo>
                    <a:pt x="91830" y="365194"/>
                  </a:lnTo>
                  <a:lnTo>
                    <a:pt x="59403" y="385517"/>
                  </a:lnTo>
                  <a:lnTo>
                    <a:pt x="44181" y="390636"/>
                  </a:lnTo>
                  <a:lnTo>
                    <a:pt x="7001" y="387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SMARTInkShape-Group6"/>
          <p:cNvGrpSpPr/>
          <p:nvPr/>
        </p:nvGrpSpPr>
        <p:grpSpPr>
          <a:xfrm>
            <a:off x="5501929" y="1482328"/>
            <a:ext cx="695275" cy="44650"/>
            <a:chOff x="5501929" y="1482328"/>
            <a:chExt cx="695275" cy="44650"/>
          </a:xfrm>
        </p:grpSpPr>
        <p:sp>
          <p:nvSpPr>
            <p:cNvPr id="29" name="SMARTInkShape-22"/>
            <p:cNvSpPr/>
            <p:nvPr/>
          </p:nvSpPr>
          <p:spPr>
            <a:xfrm>
              <a:off x="5501929" y="1500188"/>
              <a:ext cx="7689" cy="26790"/>
            </a:xfrm>
            <a:custGeom>
              <a:avLst/>
              <a:gdLst/>
              <a:ahLst/>
              <a:cxnLst/>
              <a:rect l="0" t="0" r="0" b="0"/>
              <a:pathLst>
                <a:path w="7689" h="26790">
                  <a:moveTo>
                    <a:pt x="7688" y="0"/>
                  </a:moveTo>
                  <a:lnTo>
                    <a:pt x="2948" y="4740"/>
                  </a:lnTo>
                  <a:lnTo>
                    <a:pt x="620" y="9713"/>
                  </a:lnTo>
                  <a:lnTo>
                    <a:pt x="0" y="12428"/>
                  </a:lnTo>
                  <a:lnTo>
                    <a:pt x="578" y="15231"/>
                  </a:lnTo>
                  <a:lnTo>
                    <a:pt x="7688"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3"/>
            <p:cNvSpPr/>
            <p:nvPr/>
          </p:nvSpPr>
          <p:spPr>
            <a:xfrm>
              <a:off x="5670352" y="1500188"/>
              <a:ext cx="8930" cy="1"/>
            </a:xfrm>
            <a:custGeom>
              <a:avLst/>
              <a:gdLst/>
              <a:ahLst/>
              <a:cxnLst/>
              <a:rect l="0" t="0" r="0" b="0"/>
              <a:pathLst>
                <a:path w="8930" h="1">
                  <a:moveTo>
                    <a:pt x="0" y="0"/>
                  </a:moveTo>
                  <a:lnTo>
                    <a:pt x="89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4"/>
            <p:cNvSpPr/>
            <p:nvPr/>
          </p:nvSpPr>
          <p:spPr>
            <a:xfrm>
              <a:off x="5831086" y="1482328"/>
              <a:ext cx="8931" cy="1"/>
            </a:xfrm>
            <a:custGeom>
              <a:avLst/>
              <a:gdLst/>
              <a:ahLst/>
              <a:cxnLst/>
              <a:rect l="0" t="0" r="0" b="0"/>
              <a:pathLst>
                <a:path w="8931" h="1">
                  <a:moveTo>
                    <a:pt x="0" y="0"/>
                  </a:moveTo>
                  <a:lnTo>
                    <a:pt x="89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5"/>
            <p:cNvSpPr/>
            <p:nvPr/>
          </p:nvSpPr>
          <p:spPr>
            <a:xfrm>
              <a:off x="5991820" y="1491258"/>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6"/>
            <p:cNvSpPr/>
            <p:nvPr/>
          </p:nvSpPr>
          <p:spPr>
            <a:xfrm>
              <a:off x="6179344" y="1482328"/>
              <a:ext cx="17860" cy="1"/>
            </a:xfrm>
            <a:custGeom>
              <a:avLst/>
              <a:gdLst/>
              <a:ahLst/>
              <a:cxnLst/>
              <a:rect l="0" t="0" r="0" b="0"/>
              <a:pathLst>
                <a:path w="17860" h="1">
                  <a:moveTo>
                    <a:pt x="0" y="0"/>
                  </a:moveTo>
                  <a:lnTo>
                    <a:pt x="1785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 name="SMARTInkShape-Group7"/>
          <p:cNvGrpSpPr/>
          <p:nvPr/>
        </p:nvGrpSpPr>
        <p:grpSpPr>
          <a:xfrm>
            <a:off x="71438" y="1964650"/>
            <a:ext cx="1643063" cy="437437"/>
            <a:chOff x="71438" y="1964650"/>
            <a:chExt cx="1643063" cy="437437"/>
          </a:xfrm>
        </p:grpSpPr>
        <p:sp>
          <p:nvSpPr>
            <p:cNvPr id="35" name="SMARTInkShape-27"/>
            <p:cNvSpPr/>
            <p:nvPr/>
          </p:nvSpPr>
          <p:spPr>
            <a:xfrm>
              <a:off x="98227" y="1982391"/>
              <a:ext cx="44649" cy="419696"/>
            </a:xfrm>
            <a:custGeom>
              <a:avLst/>
              <a:gdLst/>
              <a:ahLst/>
              <a:cxnLst/>
              <a:rect l="0" t="0" r="0" b="0"/>
              <a:pathLst>
                <a:path w="44649" h="419696">
                  <a:moveTo>
                    <a:pt x="0" y="0"/>
                  </a:moveTo>
                  <a:lnTo>
                    <a:pt x="0" y="4740"/>
                  </a:lnTo>
                  <a:lnTo>
                    <a:pt x="2645" y="9713"/>
                  </a:lnTo>
                  <a:lnTo>
                    <a:pt x="6136" y="15231"/>
                  </a:lnTo>
                  <a:lnTo>
                    <a:pt x="8102" y="24908"/>
                  </a:lnTo>
                  <a:lnTo>
                    <a:pt x="11527" y="65392"/>
                  </a:lnTo>
                  <a:lnTo>
                    <a:pt x="18017" y="108528"/>
                  </a:lnTo>
                  <a:lnTo>
                    <a:pt x="27408" y="150017"/>
                  </a:lnTo>
                  <a:lnTo>
                    <a:pt x="34077" y="191911"/>
                  </a:lnTo>
                  <a:lnTo>
                    <a:pt x="36386" y="232266"/>
                  </a:lnTo>
                  <a:lnTo>
                    <a:pt x="41759" y="265824"/>
                  </a:lnTo>
                  <a:lnTo>
                    <a:pt x="44077" y="310073"/>
                  </a:lnTo>
                  <a:lnTo>
                    <a:pt x="44535" y="347770"/>
                  </a:lnTo>
                  <a:lnTo>
                    <a:pt x="43634" y="376751"/>
                  </a:lnTo>
                  <a:lnTo>
                    <a:pt x="36957" y="402881"/>
                  </a:lnTo>
                  <a:lnTo>
                    <a:pt x="37536" y="406501"/>
                  </a:lnTo>
                  <a:lnTo>
                    <a:pt x="44648" y="4196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8"/>
            <p:cNvSpPr/>
            <p:nvPr/>
          </p:nvSpPr>
          <p:spPr>
            <a:xfrm>
              <a:off x="71438" y="2001029"/>
              <a:ext cx="212348" cy="231394"/>
            </a:xfrm>
            <a:custGeom>
              <a:avLst/>
              <a:gdLst/>
              <a:ahLst/>
              <a:cxnLst/>
              <a:rect l="0" t="0" r="0" b="0"/>
              <a:pathLst>
                <a:path w="212348" h="231394">
                  <a:moveTo>
                    <a:pt x="0" y="43869"/>
                  </a:moveTo>
                  <a:lnTo>
                    <a:pt x="0" y="39129"/>
                  </a:lnTo>
                  <a:lnTo>
                    <a:pt x="992" y="37733"/>
                  </a:lnTo>
                  <a:lnTo>
                    <a:pt x="2645" y="36802"/>
                  </a:lnTo>
                  <a:lnTo>
                    <a:pt x="40139" y="19781"/>
                  </a:lnTo>
                  <a:lnTo>
                    <a:pt x="80949" y="5138"/>
                  </a:lnTo>
                  <a:lnTo>
                    <a:pt x="125092" y="0"/>
                  </a:lnTo>
                  <a:lnTo>
                    <a:pt x="168681" y="316"/>
                  </a:lnTo>
                  <a:lnTo>
                    <a:pt x="188334" y="6380"/>
                  </a:lnTo>
                  <a:lnTo>
                    <a:pt x="197144" y="11663"/>
                  </a:lnTo>
                  <a:lnTo>
                    <a:pt x="207682" y="24956"/>
                  </a:lnTo>
                  <a:lnTo>
                    <a:pt x="212347" y="41463"/>
                  </a:lnTo>
                  <a:lnTo>
                    <a:pt x="210793" y="53052"/>
                  </a:lnTo>
                  <a:lnTo>
                    <a:pt x="197974" y="88735"/>
                  </a:lnTo>
                  <a:lnTo>
                    <a:pt x="172056" y="125637"/>
                  </a:lnTo>
                  <a:lnTo>
                    <a:pt x="135730" y="166424"/>
                  </a:lnTo>
                  <a:lnTo>
                    <a:pt x="98277" y="197334"/>
                  </a:lnTo>
                  <a:lnTo>
                    <a:pt x="63468" y="219566"/>
                  </a:lnTo>
                  <a:lnTo>
                    <a:pt x="60172" y="220532"/>
                  </a:lnTo>
                  <a:lnTo>
                    <a:pt x="57974" y="222168"/>
                  </a:lnTo>
                  <a:lnTo>
                    <a:pt x="53578" y="2313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9"/>
            <p:cNvSpPr/>
            <p:nvPr/>
          </p:nvSpPr>
          <p:spPr>
            <a:xfrm>
              <a:off x="366117" y="2035969"/>
              <a:ext cx="89298" cy="178427"/>
            </a:xfrm>
            <a:custGeom>
              <a:avLst/>
              <a:gdLst/>
              <a:ahLst/>
              <a:cxnLst/>
              <a:rect l="0" t="0" r="0" b="0"/>
              <a:pathLst>
                <a:path w="89298" h="178427">
                  <a:moveTo>
                    <a:pt x="0" y="35719"/>
                  </a:moveTo>
                  <a:lnTo>
                    <a:pt x="0" y="74450"/>
                  </a:lnTo>
                  <a:lnTo>
                    <a:pt x="11024" y="113673"/>
                  </a:lnTo>
                  <a:lnTo>
                    <a:pt x="14822" y="121959"/>
                  </a:lnTo>
                  <a:lnTo>
                    <a:pt x="17781" y="165587"/>
                  </a:lnTo>
                  <a:lnTo>
                    <a:pt x="17859" y="178426"/>
                  </a:lnTo>
                  <a:lnTo>
                    <a:pt x="17859" y="173803"/>
                  </a:lnTo>
                  <a:lnTo>
                    <a:pt x="15214" y="168858"/>
                  </a:lnTo>
                  <a:lnTo>
                    <a:pt x="13119" y="166150"/>
                  </a:lnTo>
                  <a:lnTo>
                    <a:pt x="10792" y="157850"/>
                  </a:lnTo>
                  <a:lnTo>
                    <a:pt x="9039" y="118893"/>
                  </a:lnTo>
                  <a:lnTo>
                    <a:pt x="9944" y="95216"/>
                  </a:lnTo>
                  <a:lnTo>
                    <a:pt x="27023" y="53576"/>
                  </a:lnTo>
                  <a:lnTo>
                    <a:pt x="33838" y="42663"/>
                  </a:lnTo>
                  <a:lnTo>
                    <a:pt x="51737" y="24927"/>
                  </a:lnTo>
                  <a:lnTo>
                    <a:pt x="59705" y="15047"/>
                  </a:lnTo>
                  <a:lnTo>
                    <a:pt x="74355" y="4899"/>
                  </a:lnTo>
                  <a:lnTo>
                    <a:pt x="89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0"/>
            <p:cNvSpPr/>
            <p:nvPr/>
          </p:nvSpPr>
          <p:spPr>
            <a:xfrm>
              <a:off x="482203" y="2064272"/>
              <a:ext cx="106992" cy="177081"/>
            </a:xfrm>
            <a:custGeom>
              <a:avLst/>
              <a:gdLst/>
              <a:ahLst/>
              <a:cxnLst/>
              <a:rect l="0" t="0" r="0" b="0"/>
              <a:pathLst>
                <a:path w="106992" h="177081">
                  <a:moveTo>
                    <a:pt x="0" y="105642"/>
                  </a:moveTo>
                  <a:lnTo>
                    <a:pt x="12429" y="105642"/>
                  </a:lnTo>
                  <a:lnTo>
                    <a:pt x="15231" y="103658"/>
                  </a:lnTo>
                  <a:lnTo>
                    <a:pt x="20991" y="96161"/>
                  </a:lnTo>
                  <a:lnTo>
                    <a:pt x="24908" y="93368"/>
                  </a:lnTo>
                  <a:lnTo>
                    <a:pt x="45453" y="83594"/>
                  </a:lnTo>
                  <a:lnTo>
                    <a:pt x="87224" y="49542"/>
                  </a:lnTo>
                  <a:lnTo>
                    <a:pt x="102915" y="28103"/>
                  </a:lnTo>
                  <a:lnTo>
                    <a:pt x="106784" y="8501"/>
                  </a:lnTo>
                  <a:lnTo>
                    <a:pt x="106991" y="3598"/>
                  </a:lnTo>
                  <a:lnTo>
                    <a:pt x="106054" y="1894"/>
                  </a:lnTo>
                  <a:lnTo>
                    <a:pt x="104437" y="758"/>
                  </a:lnTo>
                  <a:lnTo>
                    <a:pt x="102367" y="0"/>
                  </a:lnTo>
                  <a:lnTo>
                    <a:pt x="99995" y="488"/>
                  </a:lnTo>
                  <a:lnTo>
                    <a:pt x="60144" y="23420"/>
                  </a:lnTo>
                  <a:lnTo>
                    <a:pt x="25194" y="67107"/>
                  </a:lnTo>
                  <a:lnTo>
                    <a:pt x="20033" y="84853"/>
                  </a:lnTo>
                  <a:lnTo>
                    <a:pt x="18050" y="120529"/>
                  </a:lnTo>
                  <a:lnTo>
                    <a:pt x="20590" y="129787"/>
                  </a:lnTo>
                  <a:lnTo>
                    <a:pt x="34094" y="153103"/>
                  </a:lnTo>
                  <a:lnTo>
                    <a:pt x="60101" y="170713"/>
                  </a:lnTo>
                  <a:lnTo>
                    <a:pt x="80367" y="1770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31"/>
            <p:cNvSpPr/>
            <p:nvPr/>
          </p:nvSpPr>
          <p:spPr>
            <a:xfrm>
              <a:off x="660952" y="2071688"/>
              <a:ext cx="71283" cy="149996"/>
            </a:xfrm>
            <a:custGeom>
              <a:avLst/>
              <a:gdLst/>
              <a:ahLst/>
              <a:cxnLst/>
              <a:rect l="0" t="0" r="0" b="0"/>
              <a:pathLst>
                <a:path w="71283" h="149996">
                  <a:moveTo>
                    <a:pt x="71282" y="0"/>
                  </a:moveTo>
                  <a:lnTo>
                    <a:pt x="66542" y="0"/>
                  </a:lnTo>
                  <a:lnTo>
                    <a:pt x="65145" y="992"/>
                  </a:lnTo>
                  <a:lnTo>
                    <a:pt x="64215" y="2645"/>
                  </a:lnTo>
                  <a:lnTo>
                    <a:pt x="63594" y="4740"/>
                  </a:lnTo>
                  <a:lnTo>
                    <a:pt x="62188" y="6136"/>
                  </a:lnTo>
                  <a:lnTo>
                    <a:pt x="57980" y="7688"/>
                  </a:lnTo>
                  <a:lnTo>
                    <a:pt x="56461" y="9094"/>
                  </a:lnTo>
                  <a:lnTo>
                    <a:pt x="54773" y="13302"/>
                  </a:lnTo>
                  <a:lnTo>
                    <a:pt x="48731" y="18479"/>
                  </a:lnTo>
                  <a:lnTo>
                    <a:pt x="40424" y="25080"/>
                  </a:lnTo>
                  <a:lnTo>
                    <a:pt x="11800" y="66422"/>
                  </a:lnTo>
                  <a:lnTo>
                    <a:pt x="3828" y="83621"/>
                  </a:lnTo>
                  <a:lnTo>
                    <a:pt x="0" y="126239"/>
                  </a:lnTo>
                  <a:lnTo>
                    <a:pt x="2560" y="133166"/>
                  </a:lnTo>
                  <a:lnTo>
                    <a:pt x="6012" y="139552"/>
                  </a:lnTo>
                  <a:lnTo>
                    <a:pt x="7547" y="145697"/>
                  </a:lnTo>
                  <a:lnTo>
                    <a:pt x="8948" y="147733"/>
                  </a:lnTo>
                  <a:lnTo>
                    <a:pt x="10875" y="149090"/>
                  </a:lnTo>
                  <a:lnTo>
                    <a:pt x="13151" y="149995"/>
                  </a:lnTo>
                  <a:lnTo>
                    <a:pt x="15661" y="149606"/>
                  </a:lnTo>
                  <a:lnTo>
                    <a:pt x="23934" y="144318"/>
                  </a:lnTo>
                  <a:lnTo>
                    <a:pt x="41541" y="126865"/>
                  </a:lnTo>
                  <a:lnTo>
                    <a:pt x="62354" y="84634"/>
                  </a:lnTo>
                  <a:lnTo>
                    <a:pt x="67314" y="75318"/>
                  </a:lnTo>
                  <a:lnTo>
                    <a:pt x="71282"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2"/>
            <p:cNvSpPr/>
            <p:nvPr/>
          </p:nvSpPr>
          <p:spPr>
            <a:xfrm>
              <a:off x="732234" y="1964650"/>
              <a:ext cx="62509" cy="303492"/>
            </a:xfrm>
            <a:custGeom>
              <a:avLst/>
              <a:gdLst/>
              <a:ahLst/>
              <a:cxnLst/>
              <a:rect l="0" t="0" r="0" b="0"/>
              <a:pathLst>
                <a:path w="62509" h="303492">
                  <a:moveTo>
                    <a:pt x="0" y="17741"/>
                  </a:moveTo>
                  <a:lnTo>
                    <a:pt x="0" y="4438"/>
                  </a:lnTo>
                  <a:lnTo>
                    <a:pt x="993" y="2919"/>
                  </a:lnTo>
                  <a:lnTo>
                    <a:pt x="2646" y="1907"/>
                  </a:lnTo>
                  <a:lnTo>
                    <a:pt x="8562" y="0"/>
                  </a:lnTo>
                  <a:lnTo>
                    <a:pt x="9901" y="24214"/>
                  </a:lnTo>
                  <a:lnTo>
                    <a:pt x="15994" y="47866"/>
                  </a:lnTo>
                  <a:lnTo>
                    <a:pt x="18606" y="89617"/>
                  </a:lnTo>
                  <a:lnTo>
                    <a:pt x="25516" y="133884"/>
                  </a:lnTo>
                  <a:lnTo>
                    <a:pt x="27530" y="170549"/>
                  </a:lnTo>
                  <a:lnTo>
                    <a:pt x="33808" y="209688"/>
                  </a:lnTo>
                  <a:lnTo>
                    <a:pt x="41604" y="249503"/>
                  </a:lnTo>
                  <a:lnTo>
                    <a:pt x="44739" y="268753"/>
                  </a:lnTo>
                  <a:lnTo>
                    <a:pt x="62508" y="3034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3"/>
            <p:cNvSpPr/>
            <p:nvPr/>
          </p:nvSpPr>
          <p:spPr>
            <a:xfrm>
              <a:off x="848320" y="2080617"/>
              <a:ext cx="26790" cy="187525"/>
            </a:xfrm>
            <a:custGeom>
              <a:avLst/>
              <a:gdLst/>
              <a:ahLst/>
              <a:cxnLst/>
              <a:rect l="0" t="0" r="0" b="0"/>
              <a:pathLst>
                <a:path w="26790" h="187525">
                  <a:moveTo>
                    <a:pt x="0" y="0"/>
                  </a:moveTo>
                  <a:lnTo>
                    <a:pt x="0" y="39320"/>
                  </a:lnTo>
                  <a:lnTo>
                    <a:pt x="993" y="56740"/>
                  </a:lnTo>
                  <a:lnTo>
                    <a:pt x="8103" y="92290"/>
                  </a:lnTo>
                  <a:lnTo>
                    <a:pt x="9850" y="127994"/>
                  </a:lnTo>
                  <a:lnTo>
                    <a:pt x="17304" y="167019"/>
                  </a:lnTo>
                  <a:lnTo>
                    <a:pt x="17489" y="170877"/>
                  </a:lnTo>
                  <a:lnTo>
                    <a:pt x="20341" y="177810"/>
                  </a:lnTo>
                  <a:lnTo>
                    <a:pt x="26789"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4"/>
            <p:cNvSpPr/>
            <p:nvPr/>
          </p:nvSpPr>
          <p:spPr>
            <a:xfrm>
              <a:off x="937740" y="2089579"/>
              <a:ext cx="62386" cy="160703"/>
            </a:xfrm>
            <a:custGeom>
              <a:avLst/>
              <a:gdLst/>
              <a:ahLst/>
              <a:cxnLst/>
              <a:rect l="0" t="0" r="0" b="0"/>
              <a:pathLst>
                <a:path w="62386" h="160703">
                  <a:moveTo>
                    <a:pt x="62385" y="8898"/>
                  </a:moveTo>
                  <a:lnTo>
                    <a:pt x="57240" y="8898"/>
                  </a:lnTo>
                  <a:lnTo>
                    <a:pt x="59437" y="8898"/>
                  </a:lnTo>
                  <a:lnTo>
                    <a:pt x="59427" y="7905"/>
                  </a:lnTo>
                  <a:lnTo>
                    <a:pt x="54438" y="1209"/>
                  </a:lnTo>
                  <a:lnTo>
                    <a:pt x="45853" y="77"/>
                  </a:lnTo>
                  <a:lnTo>
                    <a:pt x="40179" y="0"/>
                  </a:lnTo>
                  <a:lnTo>
                    <a:pt x="34987" y="2628"/>
                  </a:lnTo>
                  <a:lnTo>
                    <a:pt x="14724" y="20959"/>
                  </a:lnTo>
                  <a:lnTo>
                    <a:pt x="11437" y="29472"/>
                  </a:lnTo>
                  <a:lnTo>
                    <a:pt x="1272" y="68588"/>
                  </a:lnTo>
                  <a:lnTo>
                    <a:pt x="0" y="104162"/>
                  </a:lnTo>
                  <a:lnTo>
                    <a:pt x="4654" y="122011"/>
                  </a:lnTo>
                  <a:lnTo>
                    <a:pt x="15116" y="138691"/>
                  </a:lnTo>
                  <a:lnTo>
                    <a:pt x="29690" y="154594"/>
                  </a:lnTo>
                  <a:lnTo>
                    <a:pt x="35617" y="157988"/>
                  </a:lnTo>
                  <a:lnTo>
                    <a:pt x="53455" y="1607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5"/>
            <p:cNvSpPr/>
            <p:nvPr/>
          </p:nvSpPr>
          <p:spPr>
            <a:xfrm>
              <a:off x="1080492" y="2027039"/>
              <a:ext cx="17861" cy="232173"/>
            </a:xfrm>
            <a:custGeom>
              <a:avLst/>
              <a:gdLst/>
              <a:ahLst/>
              <a:cxnLst/>
              <a:rect l="0" t="0" r="0" b="0"/>
              <a:pathLst>
                <a:path w="17861" h="232173">
                  <a:moveTo>
                    <a:pt x="0" y="0"/>
                  </a:moveTo>
                  <a:lnTo>
                    <a:pt x="0" y="39217"/>
                  </a:lnTo>
                  <a:lnTo>
                    <a:pt x="2646" y="63544"/>
                  </a:lnTo>
                  <a:lnTo>
                    <a:pt x="8102" y="102148"/>
                  </a:lnTo>
                  <a:lnTo>
                    <a:pt x="8821" y="146209"/>
                  </a:lnTo>
                  <a:lnTo>
                    <a:pt x="16609" y="189058"/>
                  </a:lnTo>
                  <a:lnTo>
                    <a:pt x="17860"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6"/>
            <p:cNvSpPr/>
            <p:nvPr/>
          </p:nvSpPr>
          <p:spPr>
            <a:xfrm>
              <a:off x="1053703" y="2080662"/>
              <a:ext cx="160736" cy="151761"/>
            </a:xfrm>
            <a:custGeom>
              <a:avLst/>
              <a:gdLst/>
              <a:ahLst/>
              <a:cxnLst/>
              <a:rect l="0" t="0" r="0" b="0"/>
              <a:pathLst>
                <a:path w="160736" h="151761">
                  <a:moveTo>
                    <a:pt x="0" y="35674"/>
                  </a:moveTo>
                  <a:lnTo>
                    <a:pt x="4741" y="30933"/>
                  </a:lnTo>
                  <a:lnTo>
                    <a:pt x="9714" y="28606"/>
                  </a:lnTo>
                  <a:lnTo>
                    <a:pt x="31045" y="19860"/>
                  </a:lnTo>
                  <a:lnTo>
                    <a:pt x="65597" y="3842"/>
                  </a:lnTo>
                  <a:lnTo>
                    <a:pt x="107163" y="183"/>
                  </a:lnTo>
                  <a:lnTo>
                    <a:pt x="126230" y="0"/>
                  </a:lnTo>
                  <a:lnTo>
                    <a:pt x="133162" y="2621"/>
                  </a:lnTo>
                  <a:lnTo>
                    <a:pt x="139550" y="6101"/>
                  </a:lnTo>
                  <a:lnTo>
                    <a:pt x="145697" y="7648"/>
                  </a:lnTo>
                  <a:lnTo>
                    <a:pt x="151736" y="13627"/>
                  </a:lnTo>
                  <a:lnTo>
                    <a:pt x="156735" y="21906"/>
                  </a:lnTo>
                  <a:lnTo>
                    <a:pt x="159549" y="33138"/>
                  </a:lnTo>
                  <a:lnTo>
                    <a:pt x="160688" y="77479"/>
                  </a:lnTo>
                  <a:lnTo>
                    <a:pt x="160733" y="117908"/>
                  </a:lnTo>
                  <a:lnTo>
                    <a:pt x="160735" y="1517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7"/>
            <p:cNvSpPr/>
            <p:nvPr/>
          </p:nvSpPr>
          <p:spPr>
            <a:xfrm>
              <a:off x="1303734" y="2098477"/>
              <a:ext cx="62490" cy="159184"/>
            </a:xfrm>
            <a:custGeom>
              <a:avLst/>
              <a:gdLst/>
              <a:ahLst/>
              <a:cxnLst/>
              <a:rect l="0" t="0" r="0" b="0"/>
              <a:pathLst>
                <a:path w="62490" h="159184">
                  <a:moveTo>
                    <a:pt x="0" y="8929"/>
                  </a:moveTo>
                  <a:lnTo>
                    <a:pt x="0" y="51170"/>
                  </a:lnTo>
                  <a:lnTo>
                    <a:pt x="993" y="92306"/>
                  </a:lnTo>
                  <a:lnTo>
                    <a:pt x="15446" y="133947"/>
                  </a:lnTo>
                  <a:lnTo>
                    <a:pt x="16251" y="139899"/>
                  </a:lnTo>
                  <a:lnTo>
                    <a:pt x="17779" y="143868"/>
                  </a:lnTo>
                  <a:lnTo>
                    <a:pt x="19790" y="146513"/>
                  </a:lnTo>
                  <a:lnTo>
                    <a:pt x="32997" y="157244"/>
                  </a:lnTo>
                  <a:lnTo>
                    <a:pt x="38809" y="159183"/>
                  </a:lnTo>
                  <a:lnTo>
                    <a:pt x="40755" y="158708"/>
                  </a:lnTo>
                  <a:lnTo>
                    <a:pt x="42053" y="157399"/>
                  </a:lnTo>
                  <a:lnTo>
                    <a:pt x="42918" y="155534"/>
                  </a:lnTo>
                  <a:lnTo>
                    <a:pt x="44487" y="154291"/>
                  </a:lnTo>
                  <a:lnTo>
                    <a:pt x="48876" y="152909"/>
                  </a:lnTo>
                  <a:lnTo>
                    <a:pt x="54135" y="147004"/>
                  </a:lnTo>
                  <a:lnTo>
                    <a:pt x="58787" y="137764"/>
                  </a:lnTo>
                  <a:lnTo>
                    <a:pt x="62290" y="95456"/>
                  </a:lnTo>
                  <a:lnTo>
                    <a:pt x="62489" y="54118"/>
                  </a:lnTo>
                  <a:lnTo>
                    <a:pt x="61507" y="42904"/>
                  </a:lnTo>
                  <a:lnTo>
                    <a:pt x="44729" y="4905"/>
                  </a:lnTo>
                  <a:lnTo>
                    <a:pt x="42718" y="3270"/>
                  </a:lnTo>
                  <a:lnTo>
                    <a:pt x="37838" y="1453"/>
                  </a:lnTo>
                  <a:lnTo>
                    <a:pt x="2678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38"/>
            <p:cNvSpPr/>
            <p:nvPr/>
          </p:nvSpPr>
          <p:spPr>
            <a:xfrm>
              <a:off x="1419820" y="2072055"/>
              <a:ext cx="142876" cy="178227"/>
            </a:xfrm>
            <a:custGeom>
              <a:avLst/>
              <a:gdLst/>
              <a:ahLst/>
              <a:cxnLst/>
              <a:rect l="0" t="0" r="0" b="0"/>
              <a:pathLst>
                <a:path w="142876" h="178227">
                  <a:moveTo>
                    <a:pt x="0" y="8562"/>
                  </a:moveTo>
                  <a:lnTo>
                    <a:pt x="0" y="0"/>
                  </a:lnTo>
                  <a:lnTo>
                    <a:pt x="993" y="39536"/>
                  </a:lnTo>
                  <a:lnTo>
                    <a:pt x="8102" y="74153"/>
                  </a:lnTo>
                  <a:lnTo>
                    <a:pt x="9677" y="91937"/>
                  </a:lnTo>
                  <a:lnTo>
                    <a:pt x="17011" y="121491"/>
                  </a:lnTo>
                  <a:lnTo>
                    <a:pt x="18600" y="136391"/>
                  </a:lnTo>
                  <a:lnTo>
                    <a:pt x="25940" y="150978"/>
                  </a:lnTo>
                  <a:lnTo>
                    <a:pt x="26538" y="156152"/>
                  </a:lnTo>
                  <a:lnTo>
                    <a:pt x="26756" y="152254"/>
                  </a:lnTo>
                  <a:lnTo>
                    <a:pt x="32920" y="137340"/>
                  </a:lnTo>
                  <a:lnTo>
                    <a:pt x="38201" y="95085"/>
                  </a:lnTo>
                  <a:lnTo>
                    <a:pt x="46729" y="53751"/>
                  </a:lnTo>
                  <a:lnTo>
                    <a:pt x="59805" y="24508"/>
                  </a:lnTo>
                  <a:lnTo>
                    <a:pt x="74450" y="6118"/>
                  </a:lnTo>
                  <a:lnTo>
                    <a:pt x="80383" y="2515"/>
                  </a:lnTo>
                  <a:lnTo>
                    <a:pt x="92277" y="202"/>
                  </a:lnTo>
                  <a:lnTo>
                    <a:pt x="94260" y="1997"/>
                  </a:lnTo>
                  <a:lnTo>
                    <a:pt x="100089" y="16489"/>
                  </a:lnTo>
                  <a:lnTo>
                    <a:pt x="110501" y="33940"/>
                  </a:lnTo>
                  <a:lnTo>
                    <a:pt x="121896" y="75130"/>
                  </a:lnTo>
                  <a:lnTo>
                    <a:pt x="130879" y="118868"/>
                  </a:lnTo>
                  <a:lnTo>
                    <a:pt x="134669" y="155315"/>
                  </a:lnTo>
                  <a:lnTo>
                    <a:pt x="140960" y="168887"/>
                  </a:lnTo>
                  <a:lnTo>
                    <a:pt x="142875" y="17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39"/>
            <p:cNvSpPr/>
            <p:nvPr/>
          </p:nvSpPr>
          <p:spPr>
            <a:xfrm>
              <a:off x="1669852" y="2000250"/>
              <a:ext cx="8930" cy="17860"/>
            </a:xfrm>
            <a:custGeom>
              <a:avLst/>
              <a:gdLst/>
              <a:ahLst/>
              <a:cxnLst/>
              <a:rect l="0" t="0" r="0" b="0"/>
              <a:pathLst>
                <a:path w="8930" h="17860">
                  <a:moveTo>
                    <a:pt x="0" y="0"/>
                  </a:moveTo>
                  <a:lnTo>
                    <a:pt x="0" y="12429"/>
                  </a:lnTo>
                  <a:lnTo>
                    <a:pt x="992" y="14239"/>
                  </a:lnTo>
                  <a:lnTo>
                    <a:pt x="2645" y="15446"/>
                  </a:lnTo>
                  <a:lnTo>
                    <a:pt x="8929"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0"/>
            <p:cNvSpPr/>
            <p:nvPr/>
          </p:nvSpPr>
          <p:spPr>
            <a:xfrm>
              <a:off x="1705570" y="2125266"/>
              <a:ext cx="8931" cy="35719"/>
            </a:xfrm>
            <a:custGeom>
              <a:avLst/>
              <a:gdLst/>
              <a:ahLst/>
              <a:cxnLst/>
              <a:rect l="0" t="0" r="0" b="0"/>
              <a:pathLst>
                <a:path w="8931" h="35719">
                  <a:moveTo>
                    <a:pt x="0" y="0"/>
                  </a:moveTo>
                  <a:lnTo>
                    <a:pt x="0" y="25506"/>
                  </a:lnTo>
                  <a:lnTo>
                    <a:pt x="993" y="25933"/>
                  </a:lnTo>
                  <a:lnTo>
                    <a:pt x="4741" y="26408"/>
                  </a:lnTo>
                  <a:lnTo>
                    <a:pt x="6137" y="27527"/>
                  </a:lnTo>
                  <a:lnTo>
                    <a:pt x="8930" y="3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76516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(11-30-15)</a:t>
            </a:r>
            <a:endParaRPr lang="en-US" dirty="0"/>
          </a:p>
        </p:txBody>
      </p:sp>
      <p:sp>
        <p:nvSpPr>
          <p:cNvPr id="3" name="Content Placeholder 2"/>
          <p:cNvSpPr>
            <a:spLocks noGrp="1"/>
          </p:cNvSpPr>
          <p:nvPr>
            <p:ph idx="1"/>
          </p:nvPr>
        </p:nvSpPr>
        <p:spPr/>
        <p:txBody>
          <a:bodyPr/>
          <a:lstStyle/>
          <a:p>
            <a:r>
              <a:rPr lang="en-US" dirty="0" smtClean="0"/>
              <a:t>Explain in your own words the difference between heat and temperature.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09099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Mixing Warm and Cold Water Lab</a:t>
            </a:r>
          </a:p>
        </p:txBody>
      </p:sp>
    </p:spTree>
    <p:extLst>
      <p:ext uri="{BB962C8B-B14F-4D97-AF65-F5344CB8AC3E}">
        <p14:creationId xmlns:p14="http://schemas.microsoft.com/office/powerpoint/2010/main" val="1997098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investigate what will happen when warm and cold water will mix, and to determine what happens to the heat either lost or gained during the experiment.</a:t>
            </a:r>
            <a:endParaRPr lang="en-US" dirty="0"/>
          </a:p>
        </p:txBody>
      </p:sp>
    </p:spTree>
    <p:extLst>
      <p:ext uri="{BB962C8B-B14F-4D97-AF65-F5344CB8AC3E}">
        <p14:creationId xmlns:p14="http://schemas.microsoft.com/office/powerpoint/2010/main" val="1935978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(12-1-15)</a:t>
            </a:r>
            <a:endParaRPr lang="en-US" dirty="0"/>
          </a:p>
        </p:txBody>
      </p:sp>
      <p:sp>
        <p:nvSpPr>
          <p:cNvPr id="3" name="Content Placeholder 2"/>
          <p:cNvSpPr>
            <a:spLocks noGrp="1"/>
          </p:cNvSpPr>
          <p:nvPr>
            <p:ph idx="1"/>
          </p:nvPr>
        </p:nvSpPr>
        <p:spPr/>
        <p:txBody>
          <a:bodyPr/>
          <a:lstStyle/>
          <a:p>
            <a:r>
              <a:rPr lang="en-US" dirty="0" smtClean="0"/>
              <a:t>What are some areas of the mixing warm and cold water lab that we can improve upon our experimental design? </a:t>
            </a:r>
          </a:p>
          <a:p>
            <a:endParaRPr lang="en-US" dirty="0"/>
          </a:p>
          <a:p>
            <a:pPr lvl="1"/>
            <a:r>
              <a:rPr lang="en-US" dirty="0" smtClean="0"/>
              <a:t>Think about how we can get more valid results.</a:t>
            </a:r>
            <a:endParaRPr lang="en-US" dirty="0"/>
          </a:p>
        </p:txBody>
      </p:sp>
    </p:spTree>
    <p:extLst>
      <p:ext uri="{BB962C8B-B14F-4D97-AF65-F5344CB8AC3E}">
        <p14:creationId xmlns:p14="http://schemas.microsoft.com/office/powerpoint/2010/main" val="504747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Mixing Warm and Cold Water Lab Analysis</a:t>
            </a:r>
          </a:p>
          <a:p>
            <a:r>
              <a:rPr lang="en-US" dirty="0" smtClean="0"/>
              <a:t>Ch. 4 notes</a:t>
            </a:r>
          </a:p>
        </p:txBody>
      </p:sp>
    </p:spTree>
    <p:extLst>
      <p:ext uri="{BB962C8B-B14F-4D97-AF65-F5344CB8AC3E}">
        <p14:creationId xmlns:p14="http://schemas.microsoft.com/office/powerpoint/2010/main" val="1415919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analyze what happened when warm and cold water will mix, and to determine what happens to the heat either lost or gained during the experiment.</a:t>
            </a:r>
          </a:p>
          <a:p>
            <a:r>
              <a:rPr lang="en-US" dirty="0" smtClean="0"/>
              <a:t>To take notes and gain background information about </a:t>
            </a:r>
            <a:r>
              <a:rPr lang="en-US" dirty="0" err="1" smtClean="0"/>
              <a:t>ch.</a:t>
            </a:r>
            <a:r>
              <a:rPr lang="en-US" dirty="0" smtClean="0"/>
              <a:t> 4</a:t>
            </a:r>
            <a:endParaRPr lang="en-US" dirty="0"/>
          </a:p>
        </p:txBody>
      </p:sp>
    </p:spTree>
    <p:extLst>
      <p:ext uri="{BB962C8B-B14F-4D97-AF65-F5344CB8AC3E}">
        <p14:creationId xmlns:p14="http://schemas.microsoft.com/office/powerpoint/2010/main" val="238228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(11-20-15)</a:t>
            </a:r>
            <a:endParaRPr lang="en-US" dirty="0"/>
          </a:p>
        </p:txBody>
      </p:sp>
      <p:sp>
        <p:nvSpPr>
          <p:cNvPr id="3" name="Content Placeholder 2"/>
          <p:cNvSpPr>
            <a:spLocks noGrp="1"/>
          </p:cNvSpPr>
          <p:nvPr>
            <p:ph idx="1"/>
          </p:nvPr>
        </p:nvSpPr>
        <p:spPr/>
        <p:txBody>
          <a:bodyPr/>
          <a:lstStyle/>
          <a:p>
            <a:r>
              <a:rPr lang="en-US" dirty="0" smtClean="0"/>
              <a:t>Do you think that heat and temperature are the same thing?</a:t>
            </a:r>
          </a:p>
          <a:p>
            <a:pPr lvl="1"/>
            <a:r>
              <a:rPr lang="en-US" dirty="0" smtClean="0"/>
              <a:t>Use specific information from your daily lives to help explain your answers.</a:t>
            </a:r>
            <a:endParaRPr lang="en-US" dirty="0"/>
          </a:p>
        </p:txBody>
      </p:sp>
    </p:spTree>
    <p:extLst>
      <p:ext uri="{BB962C8B-B14F-4D97-AF65-F5344CB8AC3E}">
        <p14:creationId xmlns:p14="http://schemas.microsoft.com/office/powerpoint/2010/main" val="3769209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learned before…</a:t>
            </a:r>
            <a:endParaRPr lang="en-US" dirty="0"/>
          </a:p>
        </p:txBody>
      </p:sp>
      <p:sp>
        <p:nvSpPr>
          <p:cNvPr id="3" name="Content Placeholder 2"/>
          <p:cNvSpPr>
            <a:spLocks noGrp="1"/>
          </p:cNvSpPr>
          <p:nvPr>
            <p:ph idx="1"/>
          </p:nvPr>
        </p:nvSpPr>
        <p:spPr/>
        <p:txBody>
          <a:bodyPr/>
          <a:lstStyle/>
          <a:p>
            <a:r>
              <a:rPr lang="en-US" dirty="0" smtClean="0"/>
              <a:t>All matter is made up of __________</a:t>
            </a:r>
          </a:p>
          <a:p>
            <a:pPr lvl="1"/>
            <a:r>
              <a:rPr lang="en-US" dirty="0" smtClean="0"/>
              <a:t>Particles</a:t>
            </a:r>
          </a:p>
          <a:p>
            <a:r>
              <a:rPr lang="en-US" dirty="0" smtClean="0"/>
              <a:t>_________ energy is the energy in motion</a:t>
            </a:r>
          </a:p>
          <a:p>
            <a:pPr lvl="1"/>
            <a:r>
              <a:rPr lang="en-US" dirty="0" smtClean="0"/>
              <a:t>Kinetic</a:t>
            </a:r>
          </a:p>
          <a:p>
            <a:r>
              <a:rPr lang="en-US" dirty="0" smtClean="0"/>
              <a:t>Energy can be transferred or changed but it is never __________ or _________</a:t>
            </a:r>
          </a:p>
          <a:p>
            <a:pPr lvl="1"/>
            <a:r>
              <a:rPr lang="en-US" dirty="0" smtClean="0"/>
              <a:t>Created or destroyed</a:t>
            </a:r>
            <a:endParaRPr lang="en-US" dirty="0"/>
          </a:p>
        </p:txBody>
      </p:sp>
    </p:spTree>
    <p:extLst>
      <p:ext uri="{BB962C8B-B14F-4D97-AF65-F5344CB8AC3E}">
        <p14:creationId xmlns:p14="http://schemas.microsoft.com/office/powerpoint/2010/main" val="295357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now…</a:t>
            </a:r>
            <a:endParaRPr lang="en-US" dirty="0"/>
          </a:p>
        </p:txBody>
      </p:sp>
      <p:sp>
        <p:nvSpPr>
          <p:cNvPr id="3" name="Content Placeholder 2"/>
          <p:cNvSpPr>
            <a:spLocks noGrp="1"/>
          </p:cNvSpPr>
          <p:nvPr>
            <p:ph idx="1"/>
          </p:nvPr>
        </p:nvSpPr>
        <p:spPr/>
        <p:txBody>
          <a:bodyPr/>
          <a:lstStyle/>
          <a:p>
            <a:r>
              <a:rPr lang="en-US" dirty="0" smtClean="0"/>
              <a:t>Temperature depends on kinetic energy</a:t>
            </a:r>
          </a:p>
          <a:p>
            <a:r>
              <a:rPr lang="en-US" dirty="0" smtClean="0"/>
              <a:t>How temperature is measured</a:t>
            </a:r>
          </a:p>
          <a:p>
            <a:r>
              <a:rPr lang="en-US" dirty="0" smtClean="0"/>
              <a:t>How changes in temperature can affect matter</a:t>
            </a:r>
            <a:endParaRPr lang="en-US" dirty="0"/>
          </a:p>
        </p:txBody>
      </p:sp>
    </p:spTree>
    <p:extLst>
      <p:ext uri="{BB962C8B-B14F-4D97-AF65-F5344CB8AC3E}">
        <p14:creationId xmlns:p14="http://schemas.microsoft.com/office/powerpoint/2010/main" val="399022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(12-2-15)</a:t>
            </a:r>
            <a:endParaRPr lang="en-US" dirty="0"/>
          </a:p>
        </p:txBody>
      </p:sp>
      <p:sp>
        <p:nvSpPr>
          <p:cNvPr id="3" name="Content Placeholder 2"/>
          <p:cNvSpPr>
            <a:spLocks noGrp="1"/>
          </p:cNvSpPr>
          <p:nvPr>
            <p:ph idx="1"/>
          </p:nvPr>
        </p:nvSpPr>
        <p:spPr/>
        <p:txBody>
          <a:bodyPr/>
          <a:lstStyle/>
          <a:p>
            <a:r>
              <a:rPr lang="en-US" dirty="0" smtClean="0"/>
              <a:t>What are some questions you have about </a:t>
            </a:r>
            <a:r>
              <a:rPr lang="en-US" dirty="0" err="1" smtClean="0"/>
              <a:t>ch</a:t>
            </a:r>
            <a:r>
              <a:rPr lang="en-US" dirty="0" err="1" smtClean="0"/>
              <a:t>.</a:t>
            </a:r>
            <a:r>
              <a:rPr lang="en-US" dirty="0" smtClean="0"/>
              <a:t> 4?</a:t>
            </a:r>
          </a:p>
          <a:p>
            <a:endParaRPr lang="en-US" dirty="0"/>
          </a:p>
          <a:p>
            <a:r>
              <a:rPr lang="en-US" dirty="0" smtClean="0"/>
              <a:t>If you don’t have any questions or if we didn’t get to it, what are some things that you find interesting about this chapter?</a:t>
            </a:r>
            <a:endParaRPr lang="en-US" dirty="0"/>
          </a:p>
        </p:txBody>
      </p:sp>
    </p:spTree>
    <p:extLst>
      <p:ext uri="{BB962C8B-B14F-4D97-AF65-F5344CB8AC3E}">
        <p14:creationId xmlns:p14="http://schemas.microsoft.com/office/powerpoint/2010/main" val="1112865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Ch. 4 notes</a:t>
            </a:r>
          </a:p>
          <a:p>
            <a:r>
              <a:rPr lang="en-US" dirty="0" smtClean="0"/>
              <a:t>Heat of Fusion Lab Prep</a:t>
            </a:r>
          </a:p>
        </p:txBody>
      </p:sp>
    </p:spTree>
    <p:extLst>
      <p:ext uri="{BB962C8B-B14F-4D97-AF65-F5344CB8AC3E}">
        <p14:creationId xmlns:p14="http://schemas.microsoft.com/office/powerpoint/2010/main" val="2328989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finish taking notes and gaining background information on Ch. 4</a:t>
            </a:r>
          </a:p>
          <a:p>
            <a:r>
              <a:rPr lang="en-US" dirty="0" smtClean="0"/>
              <a:t>To prepare for the heat of fusion lab</a:t>
            </a:r>
            <a:endParaRPr lang="en-US" dirty="0"/>
          </a:p>
        </p:txBody>
      </p:sp>
    </p:spTree>
    <p:extLst>
      <p:ext uri="{BB962C8B-B14F-4D97-AF65-F5344CB8AC3E}">
        <p14:creationId xmlns:p14="http://schemas.microsoft.com/office/powerpoint/2010/main" val="828346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learned before…</a:t>
            </a:r>
            <a:endParaRPr lang="en-US" dirty="0"/>
          </a:p>
        </p:txBody>
      </p:sp>
      <p:sp>
        <p:nvSpPr>
          <p:cNvPr id="3" name="Content Placeholder 2"/>
          <p:cNvSpPr>
            <a:spLocks noGrp="1"/>
          </p:cNvSpPr>
          <p:nvPr>
            <p:ph idx="1"/>
          </p:nvPr>
        </p:nvSpPr>
        <p:spPr/>
        <p:txBody>
          <a:bodyPr/>
          <a:lstStyle/>
          <a:p>
            <a:r>
              <a:rPr lang="en-US" dirty="0" smtClean="0"/>
              <a:t>All matter is made up of __________</a:t>
            </a:r>
          </a:p>
          <a:p>
            <a:pPr lvl="1"/>
            <a:r>
              <a:rPr lang="en-US" dirty="0" smtClean="0"/>
              <a:t>Particles</a:t>
            </a:r>
          </a:p>
          <a:p>
            <a:r>
              <a:rPr lang="en-US" dirty="0" smtClean="0"/>
              <a:t>_________ energy is the energy in motion</a:t>
            </a:r>
          </a:p>
          <a:p>
            <a:pPr lvl="1"/>
            <a:r>
              <a:rPr lang="en-US" dirty="0" smtClean="0"/>
              <a:t>Kinetic</a:t>
            </a:r>
          </a:p>
          <a:p>
            <a:r>
              <a:rPr lang="en-US" dirty="0" smtClean="0"/>
              <a:t>Energy can be transferred or changed but it is never __________ or _________</a:t>
            </a:r>
          </a:p>
          <a:p>
            <a:pPr lvl="1"/>
            <a:r>
              <a:rPr lang="en-US" dirty="0" smtClean="0"/>
              <a:t>Created or destroyed</a:t>
            </a:r>
            <a:endParaRPr lang="en-US" dirty="0"/>
          </a:p>
        </p:txBody>
      </p:sp>
    </p:spTree>
    <p:extLst>
      <p:ext uri="{BB962C8B-B14F-4D97-AF65-F5344CB8AC3E}">
        <p14:creationId xmlns:p14="http://schemas.microsoft.com/office/powerpoint/2010/main" val="242458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now…</a:t>
            </a:r>
            <a:endParaRPr lang="en-US" dirty="0"/>
          </a:p>
        </p:txBody>
      </p:sp>
      <p:sp>
        <p:nvSpPr>
          <p:cNvPr id="3" name="Content Placeholder 2"/>
          <p:cNvSpPr>
            <a:spLocks noGrp="1"/>
          </p:cNvSpPr>
          <p:nvPr>
            <p:ph idx="1"/>
          </p:nvPr>
        </p:nvSpPr>
        <p:spPr/>
        <p:txBody>
          <a:bodyPr/>
          <a:lstStyle/>
          <a:p>
            <a:r>
              <a:rPr lang="en-US" dirty="0" smtClean="0"/>
              <a:t>Temperature depends on kinetic energy</a:t>
            </a:r>
          </a:p>
          <a:p>
            <a:r>
              <a:rPr lang="en-US" dirty="0" smtClean="0"/>
              <a:t>How temperature is measured</a:t>
            </a:r>
          </a:p>
          <a:p>
            <a:r>
              <a:rPr lang="en-US" dirty="0" smtClean="0"/>
              <a:t>How changes in temperature can affect matter</a:t>
            </a:r>
            <a:endParaRPr lang="en-US" dirty="0"/>
          </a:p>
        </p:txBody>
      </p:sp>
    </p:spTree>
    <p:extLst>
      <p:ext uri="{BB962C8B-B14F-4D97-AF65-F5344CB8AC3E}">
        <p14:creationId xmlns:p14="http://schemas.microsoft.com/office/powerpoint/2010/main" val="4099285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depends on particle movement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Kinetic Theory of Matter</a:t>
            </a:r>
          </a:p>
          <a:p>
            <a:pPr lvl="1"/>
            <a:r>
              <a:rPr lang="en-US" dirty="0" smtClean="0"/>
              <a:t>All particles that make up matter are constantly in motion</a:t>
            </a:r>
          </a:p>
          <a:p>
            <a:pPr lvl="1"/>
            <a:r>
              <a:rPr lang="en-US" dirty="0" smtClean="0"/>
              <a:t>Helps explain solid, liquid, and gases</a:t>
            </a:r>
          </a:p>
          <a:p>
            <a:pPr marL="971550" lvl="1" indent="-514350">
              <a:buFont typeface="+mj-lt"/>
              <a:buAutoNum type="arabicPeriod"/>
            </a:pPr>
            <a:r>
              <a:rPr lang="en-US" dirty="0" smtClean="0"/>
              <a:t>Particles in a </a:t>
            </a:r>
            <a:r>
              <a:rPr lang="en-US" b="1" dirty="0" smtClean="0"/>
              <a:t>solid</a:t>
            </a:r>
            <a:r>
              <a:rPr lang="en-US" dirty="0" smtClean="0"/>
              <a:t> aren’t very free to move. Vibrate back and forth, held tightly together by forces of attraction</a:t>
            </a:r>
          </a:p>
          <a:p>
            <a:pPr marL="971550" lvl="1" indent="-514350">
              <a:buFont typeface="+mj-lt"/>
              <a:buAutoNum type="arabicPeriod"/>
            </a:pPr>
            <a:r>
              <a:rPr lang="en-US" dirty="0" smtClean="0"/>
              <a:t>Particles in a </a:t>
            </a:r>
            <a:r>
              <a:rPr lang="en-US" b="1" dirty="0" smtClean="0"/>
              <a:t>liquid</a:t>
            </a:r>
            <a:r>
              <a:rPr lang="en-US" dirty="0" smtClean="0"/>
              <a:t> move freely, constantly sliding past and tumbling over each other</a:t>
            </a:r>
          </a:p>
          <a:p>
            <a:pPr marL="971550" lvl="1" indent="-514350">
              <a:buFont typeface="+mj-lt"/>
              <a:buAutoNum type="arabicPeriod"/>
            </a:pPr>
            <a:r>
              <a:rPr lang="en-US" dirty="0" smtClean="0"/>
              <a:t>Particles in a </a:t>
            </a:r>
            <a:r>
              <a:rPr lang="en-US" b="1" dirty="0" smtClean="0"/>
              <a:t>gas</a:t>
            </a:r>
            <a:r>
              <a:rPr lang="en-US" dirty="0" smtClean="0"/>
              <a:t> are far apart and move at high speeds, might collide but typically don’t interact with other particles</a:t>
            </a:r>
            <a:endParaRPr lang="en-US" dirty="0"/>
          </a:p>
        </p:txBody>
      </p:sp>
    </p:spTree>
    <p:extLst>
      <p:ext uri="{BB962C8B-B14F-4D97-AF65-F5344CB8AC3E}">
        <p14:creationId xmlns:p14="http://schemas.microsoft.com/office/powerpoint/2010/main" val="90547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and Kinetic Energy</a:t>
            </a:r>
            <a:endParaRPr lang="en-US" dirty="0"/>
          </a:p>
        </p:txBody>
      </p:sp>
      <p:sp>
        <p:nvSpPr>
          <p:cNvPr id="3" name="Content Placeholder 2"/>
          <p:cNvSpPr>
            <a:spLocks noGrp="1"/>
          </p:cNvSpPr>
          <p:nvPr>
            <p:ph idx="1"/>
          </p:nvPr>
        </p:nvSpPr>
        <p:spPr/>
        <p:txBody>
          <a:bodyPr/>
          <a:lstStyle/>
          <a:p>
            <a:r>
              <a:rPr lang="en-US" i="1" dirty="0" smtClean="0"/>
              <a:t>Temperature</a:t>
            </a:r>
            <a:r>
              <a:rPr lang="en-US" dirty="0" smtClean="0"/>
              <a:t>: measure of the average kinetic energy of all particles in an object</a:t>
            </a:r>
          </a:p>
          <a:p>
            <a:r>
              <a:rPr lang="en-US" dirty="0" smtClean="0"/>
              <a:t>The warmer the temperature, the more quickly the particles are moving, the higher average kinetic energy</a:t>
            </a:r>
          </a:p>
          <a:p>
            <a:r>
              <a:rPr lang="en-US" dirty="0" smtClean="0"/>
              <a:t>The cooler the temperature, the more slowly the particles are moving, the lower average kinetic energy</a:t>
            </a:r>
            <a:endParaRPr lang="en-US" dirty="0"/>
          </a:p>
        </p:txBody>
      </p:sp>
    </p:spTree>
    <p:extLst>
      <p:ext uri="{BB962C8B-B14F-4D97-AF65-F5344CB8AC3E}">
        <p14:creationId xmlns:p14="http://schemas.microsoft.com/office/powerpoint/2010/main" val="102935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doesn’t just measure speed of particles</a:t>
            </a:r>
            <a:endParaRPr lang="en-US" dirty="0"/>
          </a:p>
        </p:txBody>
      </p:sp>
      <p:sp>
        <p:nvSpPr>
          <p:cNvPr id="3" name="Content Placeholder 2"/>
          <p:cNvSpPr>
            <a:spLocks noGrp="1"/>
          </p:cNvSpPr>
          <p:nvPr>
            <p:ph idx="1"/>
          </p:nvPr>
        </p:nvSpPr>
        <p:spPr/>
        <p:txBody>
          <a:bodyPr/>
          <a:lstStyle/>
          <a:p>
            <a:r>
              <a:rPr lang="en-US" dirty="0" smtClean="0"/>
              <a:t>measure of average kinetic energy of the particles</a:t>
            </a:r>
          </a:p>
          <a:p>
            <a:r>
              <a:rPr lang="en-US" dirty="0" smtClean="0"/>
              <a:t>KE depends on both mass and speed</a:t>
            </a:r>
          </a:p>
          <a:p>
            <a:endParaRPr lang="en-US" dirty="0"/>
          </a:p>
          <a:p>
            <a:endParaRPr lang="en-US" dirty="0" smtClean="0"/>
          </a:p>
          <a:p>
            <a:r>
              <a:rPr lang="en-US" dirty="0" smtClean="0"/>
              <a:t>How does temperature change if KE was increased??</a:t>
            </a:r>
            <a:endParaRPr lang="en-US" dirty="0"/>
          </a:p>
        </p:txBody>
      </p:sp>
    </p:spTree>
    <p:extLst>
      <p:ext uri="{BB962C8B-B14F-4D97-AF65-F5344CB8AC3E}">
        <p14:creationId xmlns:p14="http://schemas.microsoft.com/office/powerpoint/2010/main" val="3204022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Heat vs. Temperature Lab Introduction</a:t>
            </a:r>
          </a:p>
          <a:p>
            <a:r>
              <a:rPr lang="en-US" dirty="0" smtClean="0"/>
              <a:t>Read </a:t>
            </a:r>
            <a:r>
              <a:rPr lang="en-US" dirty="0" err="1" smtClean="0"/>
              <a:t>ch.</a:t>
            </a:r>
            <a:r>
              <a:rPr lang="en-US" dirty="0" smtClean="0"/>
              <a:t> 4.2 – 4.3</a:t>
            </a:r>
          </a:p>
          <a:p>
            <a:r>
              <a:rPr lang="en-US" dirty="0" smtClean="0"/>
              <a:t>P. 114 chapter 4.2 review questions 1-6</a:t>
            </a:r>
          </a:p>
          <a:p>
            <a:r>
              <a:rPr lang="en-US" dirty="0" smtClean="0"/>
              <a:t>P. 121 chapter 4.3 </a:t>
            </a:r>
            <a:r>
              <a:rPr lang="en-US" smtClean="0"/>
              <a:t>review questions 1-6</a:t>
            </a:r>
            <a:endParaRPr lang="en-US" dirty="0" smtClean="0"/>
          </a:p>
        </p:txBody>
      </p:sp>
    </p:spTree>
    <p:extLst>
      <p:ext uri="{BB962C8B-B14F-4D97-AF65-F5344CB8AC3E}">
        <p14:creationId xmlns:p14="http://schemas.microsoft.com/office/powerpoint/2010/main" val="1938745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Temperature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Fahrenheit, Celsius, Kelvin</a:t>
            </a:r>
          </a:p>
          <a:p>
            <a:r>
              <a:rPr lang="en-US" dirty="0" smtClean="0"/>
              <a:t>Fahrenheit – most common, pure water freezes at 32 degrees and boils at 212 degrees</a:t>
            </a:r>
          </a:p>
          <a:p>
            <a:r>
              <a:rPr lang="en-US" dirty="0" smtClean="0"/>
              <a:t>Celsius – scientific scale, pure water freezes at 0 degrees and boils at 100 degrees</a:t>
            </a:r>
          </a:p>
          <a:p>
            <a:r>
              <a:rPr lang="en-US" dirty="0" smtClean="0"/>
              <a:t>Kelvin – absolute zero, there are no negatives</a:t>
            </a:r>
          </a:p>
          <a:p>
            <a:endParaRPr lang="en-US" dirty="0"/>
          </a:p>
          <a:p>
            <a:r>
              <a:rPr lang="en-US" dirty="0" smtClean="0"/>
              <a:t>Would you need a coat if I told you it was 30 degrees outside?</a:t>
            </a:r>
            <a:endParaRPr lang="en-US" dirty="0"/>
          </a:p>
        </p:txBody>
      </p:sp>
    </p:spTree>
    <p:extLst>
      <p:ext uri="{BB962C8B-B14F-4D97-AF65-F5344CB8AC3E}">
        <p14:creationId xmlns:p14="http://schemas.microsoft.com/office/powerpoint/2010/main" val="167161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01" y="3200400"/>
            <a:ext cx="9052417" cy="1200329"/>
          </a:xfrm>
          <a:prstGeom prst="rect">
            <a:avLst/>
          </a:prstGeom>
        </p:spPr>
        <p:txBody>
          <a:bodyPr wrap="square">
            <a:spAutoFit/>
          </a:bodyPr>
          <a:lstStyle/>
          <a:p>
            <a:r>
              <a:rPr lang="en-US" b="1" dirty="0"/>
              <a:t>From	</a:t>
            </a:r>
            <a:r>
              <a:rPr lang="en-US" b="1" dirty="0" smtClean="0"/>
              <a:t>			To </a:t>
            </a:r>
            <a:r>
              <a:rPr lang="en-US" b="1" dirty="0"/>
              <a:t>Fahrenheit	</a:t>
            </a:r>
            <a:r>
              <a:rPr lang="en-US" b="1" dirty="0" smtClean="0"/>
              <a:t>		To </a:t>
            </a:r>
            <a:r>
              <a:rPr lang="en-US" b="1" dirty="0"/>
              <a:t>Celsius	</a:t>
            </a:r>
            <a:r>
              <a:rPr lang="en-US" b="1" dirty="0" smtClean="0"/>
              <a:t>	To </a:t>
            </a:r>
            <a:r>
              <a:rPr lang="en-US" b="1" dirty="0"/>
              <a:t>Kelvin	</a:t>
            </a:r>
          </a:p>
          <a:p>
            <a:r>
              <a:rPr lang="de-DE" dirty="0"/>
              <a:t>Fahrenheit (F)		</a:t>
            </a:r>
            <a:r>
              <a:rPr lang="de-DE" dirty="0" smtClean="0"/>
              <a:t>	F					(F </a:t>
            </a:r>
            <a:r>
              <a:rPr lang="de-DE" dirty="0"/>
              <a:t>- 32) * 5/9	</a:t>
            </a:r>
            <a:r>
              <a:rPr lang="de-DE" dirty="0" smtClean="0"/>
              <a:t>	(</a:t>
            </a:r>
            <a:r>
              <a:rPr lang="de-DE" dirty="0"/>
              <a:t>F - 32) * 5/9 + 273.15	</a:t>
            </a:r>
          </a:p>
          <a:p>
            <a:r>
              <a:rPr lang="en-US" dirty="0"/>
              <a:t>Celsius (C or </a:t>
            </a:r>
            <a:r>
              <a:rPr lang="en-US" baseline="30000" dirty="0"/>
              <a:t>o</a:t>
            </a:r>
            <a:r>
              <a:rPr lang="en-US" dirty="0"/>
              <a:t>)	</a:t>
            </a:r>
            <a:r>
              <a:rPr lang="en-US" dirty="0" smtClean="0"/>
              <a:t>		(</a:t>
            </a:r>
            <a:r>
              <a:rPr lang="en-US" dirty="0"/>
              <a:t>C * 9/5) + 32	</a:t>
            </a:r>
            <a:r>
              <a:rPr lang="en-US" dirty="0" smtClean="0"/>
              <a:t>		C</a:t>
            </a:r>
            <a:r>
              <a:rPr lang="en-US" dirty="0"/>
              <a:t>	</a:t>
            </a:r>
            <a:r>
              <a:rPr lang="en-US" dirty="0" smtClean="0"/>
              <a:t>			C </a:t>
            </a:r>
            <a:r>
              <a:rPr lang="en-US" dirty="0"/>
              <a:t>+ 273.15	</a:t>
            </a:r>
          </a:p>
          <a:p>
            <a:r>
              <a:rPr lang="cs-CZ" dirty="0"/>
              <a:t>Kelvin (K)	</a:t>
            </a:r>
            <a:r>
              <a:rPr lang="cs-CZ" dirty="0" smtClean="0"/>
              <a:t>		(</a:t>
            </a:r>
            <a:r>
              <a:rPr lang="cs-CZ" dirty="0"/>
              <a:t>K - 273.15) * 9/5 + </a:t>
            </a:r>
            <a:r>
              <a:rPr lang="cs-CZ" dirty="0" smtClean="0"/>
              <a:t>32	</a:t>
            </a:r>
            <a:r>
              <a:rPr lang="cs-CZ" dirty="0"/>
              <a:t>	K - 273.15	</a:t>
            </a:r>
            <a:r>
              <a:rPr lang="cs-CZ" dirty="0" smtClean="0"/>
              <a:t>		K</a:t>
            </a:r>
            <a:r>
              <a:rPr lang="cs-CZ" dirty="0"/>
              <a:t>	</a:t>
            </a:r>
          </a:p>
        </p:txBody>
      </p:sp>
    </p:spTree>
    <p:extLst>
      <p:ext uri="{BB962C8B-B14F-4D97-AF65-F5344CB8AC3E}">
        <p14:creationId xmlns:p14="http://schemas.microsoft.com/office/powerpoint/2010/main" val="1217683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umbs.dreamstime.com/z/standard-thermometer-vector-template-isolated-white-background-3615699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066800"/>
            <a:ext cx="4800600" cy="513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230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Temperature</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i="1" dirty="0" smtClean="0"/>
              <a:t>Thermometers</a:t>
            </a:r>
            <a:r>
              <a:rPr lang="en-US" dirty="0" smtClean="0"/>
              <a:t>: typically the liquid inside the thermometer expands or contracts in a response to the temperature of what you are measuring</a:t>
            </a:r>
          </a:p>
          <a:p>
            <a:pPr lvl="1"/>
            <a:r>
              <a:rPr lang="en-US" dirty="0" smtClean="0"/>
              <a:t>Liquid filled – measure how much the liquid expands in a narrow tube as temperature increases</a:t>
            </a:r>
          </a:p>
          <a:p>
            <a:pPr lvl="1"/>
            <a:r>
              <a:rPr lang="en-US" b="1" dirty="0" smtClean="0"/>
              <a:t>Thermal Expansion : </a:t>
            </a:r>
            <a:r>
              <a:rPr lang="en-US" dirty="0" smtClean="0"/>
              <a:t>why liquid filled thermometers work</a:t>
            </a:r>
          </a:p>
          <a:p>
            <a:pPr lvl="2"/>
            <a:r>
              <a:rPr lang="en-US" dirty="0" smtClean="0"/>
              <a:t>Affects many substances</a:t>
            </a:r>
          </a:p>
          <a:p>
            <a:pPr lvl="2"/>
            <a:r>
              <a:rPr lang="en-US" dirty="0" smtClean="0"/>
              <a:t>Occurs in most solids and all gases</a:t>
            </a:r>
            <a:endParaRPr lang="en-US" dirty="0"/>
          </a:p>
        </p:txBody>
      </p:sp>
    </p:spTree>
    <p:extLst>
      <p:ext uri="{BB962C8B-B14F-4D97-AF65-F5344CB8AC3E}">
        <p14:creationId xmlns:p14="http://schemas.microsoft.com/office/powerpoint/2010/main" val="188122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Flow</a:t>
            </a:r>
            <a:endParaRPr lang="en-US" dirty="0"/>
          </a:p>
        </p:txBody>
      </p:sp>
      <p:sp>
        <p:nvSpPr>
          <p:cNvPr id="3" name="Content Placeholder 2"/>
          <p:cNvSpPr>
            <a:spLocks noGrp="1"/>
          </p:cNvSpPr>
          <p:nvPr>
            <p:ph idx="1"/>
          </p:nvPr>
        </p:nvSpPr>
        <p:spPr/>
        <p:txBody>
          <a:bodyPr/>
          <a:lstStyle/>
          <a:p>
            <a:r>
              <a:rPr lang="en-US" dirty="0" smtClean="0"/>
              <a:t>From warmer objects to cooler objects</a:t>
            </a:r>
          </a:p>
          <a:p>
            <a:r>
              <a:rPr lang="en-US" dirty="0" smtClean="0"/>
              <a:t>Heat is different from temperature</a:t>
            </a:r>
          </a:p>
          <a:p>
            <a:pPr lvl="1"/>
            <a:r>
              <a:rPr lang="en-US" b="1" dirty="0" smtClean="0"/>
              <a:t>Heat</a:t>
            </a:r>
            <a:r>
              <a:rPr lang="en-US" dirty="0" smtClean="0"/>
              <a:t> is the flow of energy from an object at a higher temperature to an object at a lower temperature</a:t>
            </a:r>
          </a:p>
          <a:p>
            <a:pPr lvl="1"/>
            <a:r>
              <a:rPr lang="en-US" dirty="0" smtClean="0"/>
              <a:t>Thermal energy: total random kinetic energy of particles in an object </a:t>
            </a:r>
          </a:p>
          <a:p>
            <a:pPr lvl="1"/>
            <a:r>
              <a:rPr lang="en-US" dirty="0" smtClean="0"/>
              <a:t>Temperature is an </a:t>
            </a:r>
            <a:r>
              <a:rPr lang="en-US" i="1" dirty="0" smtClean="0"/>
              <a:t>average</a:t>
            </a:r>
            <a:r>
              <a:rPr lang="en-US" dirty="0" smtClean="0"/>
              <a:t>, thermal energy is a </a:t>
            </a:r>
            <a:r>
              <a:rPr lang="en-US" i="1" dirty="0" smtClean="0"/>
              <a:t>total</a:t>
            </a:r>
            <a:endParaRPr lang="en-US" i="1" dirty="0"/>
          </a:p>
        </p:txBody>
      </p:sp>
    </p:spTree>
    <p:extLst>
      <p:ext uri="{BB962C8B-B14F-4D97-AF65-F5344CB8AC3E}">
        <p14:creationId xmlns:p14="http://schemas.microsoft.com/office/powerpoint/2010/main" val="70049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lectron6.phys.utk.edu/101/CH7/7.1/Image1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28799"/>
            <a:ext cx="7542068"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1354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Heat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a:t>
            </a:r>
            <a:r>
              <a:rPr lang="en-US" b="1" dirty="0" smtClean="0"/>
              <a:t>alorie</a:t>
            </a:r>
            <a:r>
              <a:rPr lang="en-US" dirty="0" smtClean="0"/>
              <a:t> </a:t>
            </a:r>
            <a:r>
              <a:rPr lang="en-US" dirty="0" smtClean="0"/>
              <a:t>(c) : amount of energy needed to raise the temperature of 1 gram of water by 1 degree Celsius</a:t>
            </a:r>
          </a:p>
          <a:p>
            <a:r>
              <a:rPr lang="en-US" b="1" dirty="0" smtClean="0"/>
              <a:t>Joule</a:t>
            </a:r>
            <a:r>
              <a:rPr lang="en-US" dirty="0" smtClean="0"/>
              <a:t> (J) : standard scientific unit of energy</a:t>
            </a:r>
          </a:p>
          <a:p>
            <a:r>
              <a:rPr lang="en-US" dirty="0" smtClean="0"/>
              <a:t>1 calorie = 4.18 joules</a:t>
            </a:r>
          </a:p>
          <a:p>
            <a:r>
              <a:rPr lang="en-US" dirty="0"/>
              <a:t>c</a:t>
            </a:r>
            <a:r>
              <a:rPr lang="en-US" dirty="0" smtClean="0"/>
              <a:t>alorie and Calorie (C) aren’t the same thing</a:t>
            </a:r>
          </a:p>
          <a:p>
            <a:pPr lvl="1"/>
            <a:r>
              <a:rPr lang="en-US" dirty="0" smtClean="0"/>
              <a:t>In food, one Calorie is actually a kilocalorie or 1000 calories</a:t>
            </a:r>
          </a:p>
          <a:p>
            <a:pPr lvl="1"/>
            <a:r>
              <a:rPr lang="en-US" dirty="0" smtClean="0"/>
              <a:t>Calorimeter – burn the food and measure the amount of energy released through heat</a:t>
            </a:r>
            <a:endParaRPr lang="en-US" dirty="0"/>
          </a:p>
        </p:txBody>
      </p:sp>
    </p:spTree>
    <p:extLst>
      <p:ext uri="{BB962C8B-B14F-4D97-AF65-F5344CB8AC3E}">
        <p14:creationId xmlns:p14="http://schemas.microsoft.com/office/powerpoint/2010/main" val="84953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brooklyn.cuny.edu/bc/ahp/BE/Investigations/Calorime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33400"/>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487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substances change temperature easily when compared to others</a:t>
            </a:r>
          </a:p>
          <a:p>
            <a:r>
              <a:rPr lang="en-US" dirty="0" smtClean="0"/>
              <a:t>High specific heat : that substance has to absorb large quantities of energy for its temperature to increase and must release a large quantity of energy for its temperature to decrease</a:t>
            </a:r>
          </a:p>
          <a:p>
            <a:r>
              <a:rPr lang="en-US" dirty="0" smtClean="0"/>
              <a:t>Thermal energy also depends on object’s mass because TE is total KE of all particles in an object</a:t>
            </a:r>
          </a:p>
          <a:p>
            <a:pPr lvl="1"/>
            <a:r>
              <a:rPr lang="en-US" dirty="0" smtClean="0"/>
              <a:t>Temperature of large bodies of water change slowly… lot of mass, lot of particles</a:t>
            </a:r>
            <a:endParaRPr lang="en-US" dirty="0"/>
          </a:p>
        </p:txBody>
      </p:sp>
    </p:spTree>
    <p:extLst>
      <p:ext uri="{BB962C8B-B14F-4D97-AF65-F5344CB8AC3E}">
        <p14:creationId xmlns:p14="http://schemas.microsoft.com/office/powerpoint/2010/main" val="246664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Transfer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Conduction</a:t>
            </a:r>
            <a:r>
              <a:rPr lang="en-US" dirty="0" smtClean="0"/>
              <a:t>: transfer of energy through touching</a:t>
            </a:r>
          </a:p>
          <a:p>
            <a:pPr lvl="1"/>
            <a:r>
              <a:rPr lang="en-US" dirty="0" smtClean="0"/>
              <a:t>Conductors: transfer heat easily</a:t>
            </a:r>
          </a:p>
          <a:p>
            <a:pPr lvl="2"/>
            <a:r>
              <a:rPr lang="en-US" dirty="0" smtClean="0"/>
              <a:t>What are wires made out of in walls? Why?</a:t>
            </a:r>
          </a:p>
          <a:p>
            <a:pPr lvl="1"/>
            <a:r>
              <a:rPr lang="en-US" dirty="0" smtClean="0"/>
              <a:t>Insulators: poor conductors of heat</a:t>
            </a:r>
          </a:p>
          <a:p>
            <a:pPr lvl="2"/>
            <a:r>
              <a:rPr lang="en-US" dirty="0" smtClean="0"/>
              <a:t>Why do you think this is important when talking about insulation in your house?</a:t>
            </a:r>
          </a:p>
          <a:p>
            <a:r>
              <a:rPr lang="en-US" b="1" dirty="0" smtClean="0"/>
              <a:t>Convection</a:t>
            </a:r>
            <a:r>
              <a:rPr lang="en-US" dirty="0" smtClean="0"/>
              <a:t>: transfer of energy through movement of large numbers of particles in the same direction in a liquid or gas</a:t>
            </a:r>
          </a:p>
          <a:p>
            <a:pPr lvl="1"/>
            <a:r>
              <a:rPr lang="en-US" dirty="0" smtClean="0"/>
              <a:t>Warm water is less dense than cold water</a:t>
            </a:r>
          </a:p>
          <a:p>
            <a:pPr lvl="1"/>
            <a:r>
              <a:rPr lang="en-US" dirty="0" smtClean="0"/>
              <a:t>Temp increases, molecules spread out, become less dense</a:t>
            </a:r>
          </a:p>
          <a:p>
            <a:r>
              <a:rPr lang="en-US" b="1" dirty="0" smtClean="0"/>
              <a:t>Radiation: </a:t>
            </a:r>
            <a:r>
              <a:rPr lang="en-US" dirty="0" smtClean="0"/>
              <a:t>energy traveling in waves</a:t>
            </a:r>
          </a:p>
          <a:p>
            <a:pPr lvl="1"/>
            <a:r>
              <a:rPr lang="en-US" dirty="0" smtClean="0"/>
              <a:t>Electromagnetic waves: visible light, microwaves, infrared light</a:t>
            </a:r>
          </a:p>
          <a:p>
            <a:pPr lvl="1"/>
            <a:r>
              <a:rPr lang="en-US" dirty="0" smtClean="0"/>
              <a:t>Can travel through empty space</a:t>
            </a:r>
            <a:endParaRPr lang="en-US" dirty="0"/>
          </a:p>
        </p:txBody>
      </p:sp>
    </p:spTree>
    <p:extLst>
      <p:ext uri="{BB962C8B-B14F-4D97-AF65-F5344CB8AC3E}">
        <p14:creationId xmlns:p14="http://schemas.microsoft.com/office/powerpoint/2010/main" val="138735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investigate whether or not heat and temperature are the same thing by completing the heat vs. temperature lab</a:t>
            </a:r>
            <a:endParaRPr lang="en-US" dirty="0"/>
          </a:p>
        </p:txBody>
      </p:sp>
    </p:spTree>
    <p:extLst>
      <p:ext uri="{BB962C8B-B14F-4D97-AF65-F5344CB8AC3E}">
        <p14:creationId xmlns:p14="http://schemas.microsoft.com/office/powerpoint/2010/main" val="38238571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hoolworkhelper.net/wp-content/uploads/2010/08/Convection-Condu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95400"/>
            <a:ext cx="7472198" cy="4333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244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aos.wisc.edu/~aalopez/aos101/wk5/heatr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14400"/>
            <a:ext cx="6309259"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8929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upload.wikimedia.org/wikipedia/commons/thumb/c/cf/EM_Spectrum_Properties_edit.svg/1280px-EM_Spectrum_Properties_edit.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503" y="876301"/>
            <a:ext cx="8609897"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3607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 Page 119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Starting at the bottom of the page, read through the section titled “</a:t>
            </a:r>
            <a:r>
              <a:rPr lang="en-US" b="1" dirty="0" smtClean="0"/>
              <a:t>different materials are used to control the transfer of energy”</a:t>
            </a:r>
            <a:endParaRPr lang="en-US" dirty="0" smtClean="0"/>
          </a:p>
          <a:p>
            <a:r>
              <a:rPr lang="en-US" dirty="0" smtClean="0"/>
              <a:t>This section goes on to the next page. Read all the way to the end of the section.</a:t>
            </a:r>
          </a:p>
          <a:p>
            <a:r>
              <a:rPr lang="en-US" dirty="0" smtClean="0"/>
              <a:t>When you finish, be sure to look at the pictures to really understand what this section is talking about.</a:t>
            </a:r>
          </a:p>
          <a:p>
            <a:r>
              <a:rPr lang="en-US" dirty="0" smtClean="0"/>
              <a:t>When you are done, summarize what was just said in your own words. Explain the important parts of the reading and include examples.</a:t>
            </a:r>
            <a:endParaRPr lang="en-US" dirty="0"/>
          </a:p>
        </p:txBody>
      </p:sp>
    </p:spTree>
    <p:extLst>
      <p:ext uri="{BB962C8B-B14F-4D97-AF65-F5344CB8AC3E}">
        <p14:creationId xmlns:p14="http://schemas.microsoft.com/office/powerpoint/2010/main" val="20570267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(12-3-15)</a:t>
            </a:r>
            <a:endParaRPr lang="en-US" dirty="0"/>
          </a:p>
        </p:txBody>
      </p:sp>
      <p:sp>
        <p:nvSpPr>
          <p:cNvPr id="3" name="Content Placeholder 2"/>
          <p:cNvSpPr>
            <a:spLocks noGrp="1"/>
          </p:cNvSpPr>
          <p:nvPr>
            <p:ph idx="1"/>
          </p:nvPr>
        </p:nvSpPr>
        <p:spPr/>
        <p:txBody>
          <a:bodyPr/>
          <a:lstStyle/>
          <a:p>
            <a:r>
              <a:rPr lang="en-US" dirty="0" smtClean="0"/>
              <a:t>What do you think is the purpose of the heat of fusion lab?</a:t>
            </a:r>
          </a:p>
          <a:p>
            <a:endParaRPr lang="en-US" dirty="0"/>
          </a:p>
          <a:p>
            <a:r>
              <a:rPr lang="en-US" dirty="0" smtClean="0"/>
              <a:t>How do you think this lab relates to the chapter we are currently talking about? Be specific.</a:t>
            </a:r>
            <a:endParaRPr lang="en-US" dirty="0"/>
          </a:p>
        </p:txBody>
      </p:sp>
    </p:spTree>
    <p:extLst>
      <p:ext uri="{BB962C8B-B14F-4D97-AF65-F5344CB8AC3E}">
        <p14:creationId xmlns:p14="http://schemas.microsoft.com/office/powerpoint/2010/main" val="31529650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Finish Chapter 4 notes – specific heat of water demonstration</a:t>
            </a:r>
            <a:endParaRPr lang="en-US" dirty="0" smtClean="0"/>
          </a:p>
          <a:p>
            <a:r>
              <a:rPr lang="en-US" dirty="0" smtClean="0"/>
              <a:t>Heat of Fusion Lab Prep</a:t>
            </a:r>
          </a:p>
        </p:txBody>
      </p:sp>
    </p:spTree>
    <p:extLst>
      <p:ext uri="{BB962C8B-B14F-4D97-AF65-F5344CB8AC3E}">
        <p14:creationId xmlns:p14="http://schemas.microsoft.com/office/powerpoint/2010/main" val="5790999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prepare for the heat of fusion lab</a:t>
            </a:r>
          </a:p>
          <a:p>
            <a:r>
              <a:rPr lang="en-US" dirty="0"/>
              <a:t>To conduct the heat of fusion lab in order to determine how this lab relates to our chapter on energy</a:t>
            </a:r>
            <a:r>
              <a:rPr lang="en-US" dirty="0" smtClean="0"/>
              <a:t>.</a:t>
            </a:r>
          </a:p>
          <a:p>
            <a:r>
              <a:rPr lang="en-US" dirty="0"/>
              <a:t>Use a calorimeter</a:t>
            </a:r>
          </a:p>
          <a:p>
            <a:r>
              <a:rPr lang="en-US" dirty="0"/>
              <a:t>Use a computer to make temperature measurements</a:t>
            </a:r>
          </a:p>
          <a:p>
            <a:r>
              <a:rPr lang="en-US" dirty="0"/>
              <a:t>Use a computer to analyze the data collected</a:t>
            </a:r>
          </a:p>
          <a:p>
            <a:r>
              <a:rPr lang="en-US" dirty="0"/>
              <a:t>Determine heat of fusion for ice (in J/g)</a:t>
            </a:r>
          </a:p>
          <a:p>
            <a:endParaRPr lang="en-US" dirty="0"/>
          </a:p>
          <a:p>
            <a:endParaRPr lang="en-US" dirty="0"/>
          </a:p>
        </p:txBody>
      </p:sp>
    </p:spTree>
    <p:extLst>
      <p:ext uri="{BB962C8B-B14F-4D97-AF65-F5344CB8AC3E}">
        <p14:creationId xmlns:p14="http://schemas.microsoft.com/office/powerpoint/2010/main" val="2118699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substances change temperature easily when compared to others</a:t>
            </a:r>
          </a:p>
          <a:p>
            <a:r>
              <a:rPr lang="en-US" dirty="0" smtClean="0"/>
              <a:t>High specific heat : that substance has to absorb large quantities of energy for its temperature to increase and must release a large quantity of energy for its temperature to decrease</a:t>
            </a:r>
          </a:p>
          <a:p>
            <a:r>
              <a:rPr lang="en-US" dirty="0" smtClean="0"/>
              <a:t>Thermal energy also depends on object’s mass because TE is total KE of all particles in an object</a:t>
            </a:r>
          </a:p>
          <a:p>
            <a:pPr lvl="1"/>
            <a:r>
              <a:rPr lang="en-US" dirty="0" smtClean="0"/>
              <a:t>Temperature of large bodies of water change slowly… lot of mass, lot of particles</a:t>
            </a:r>
            <a:endParaRPr lang="en-US" dirty="0"/>
          </a:p>
        </p:txBody>
      </p:sp>
    </p:spTree>
    <p:extLst>
      <p:ext uri="{BB962C8B-B14F-4D97-AF65-F5344CB8AC3E}">
        <p14:creationId xmlns:p14="http://schemas.microsoft.com/office/powerpoint/2010/main" val="39499161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Heat of Water Demonstration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search.yahoo.com/yhs/search?p=specific+heat+of+water+using+a+balloon+and+fire&amp;ei=UTF-8&amp;hspart=mozilla&amp;hsimp=yhs-002</a:t>
            </a:r>
            <a:endParaRPr lang="en-US" dirty="0" smtClean="0"/>
          </a:p>
          <a:p>
            <a:endParaRPr lang="en-US" dirty="0"/>
          </a:p>
        </p:txBody>
      </p:sp>
    </p:spTree>
    <p:extLst>
      <p:ext uri="{BB962C8B-B14F-4D97-AF65-F5344CB8AC3E}">
        <p14:creationId xmlns:p14="http://schemas.microsoft.com/office/powerpoint/2010/main" val="30015990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Transfer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Conduction</a:t>
            </a:r>
            <a:r>
              <a:rPr lang="en-US" dirty="0" smtClean="0"/>
              <a:t>: transfer of energy through touching</a:t>
            </a:r>
          </a:p>
          <a:p>
            <a:pPr lvl="1"/>
            <a:r>
              <a:rPr lang="en-US" dirty="0" smtClean="0"/>
              <a:t>Conductors: transfer heat easily</a:t>
            </a:r>
          </a:p>
          <a:p>
            <a:pPr lvl="2"/>
            <a:r>
              <a:rPr lang="en-US" dirty="0" smtClean="0"/>
              <a:t>What are wires made out of in walls? Why?</a:t>
            </a:r>
          </a:p>
          <a:p>
            <a:pPr lvl="1"/>
            <a:r>
              <a:rPr lang="en-US" dirty="0" smtClean="0"/>
              <a:t>Insulators: poor conductors of heat</a:t>
            </a:r>
          </a:p>
          <a:p>
            <a:pPr lvl="2"/>
            <a:r>
              <a:rPr lang="en-US" dirty="0" smtClean="0"/>
              <a:t>Why do you think this is important when talking about insulation in your house?</a:t>
            </a:r>
          </a:p>
          <a:p>
            <a:r>
              <a:rPr lang="en-US" b="1" dirty="0" smtClean="0"/>
              <a:t>Convection</a:t>
            </a:r>
            <a:r>
              <a:rPr lang="en-US" dirty="0" smtClean="0"/>
              <a:t>: transfer of energy through movement of large numbers of particles in the same direction in a liquid or gas</a:t>
            </a:r>
          </a:p>
          <a:p>
            <a:pPr lvl="1"/>
            <a:r>
              <a:rPr lang="en-US" dirty="0" smtClean="0"/>
              <a:t>Warm water is less dense than cold water</a:t>
            </a:r>
          </a:p>
          <a:p>
            <a:pPr lvl="1"/>
            <a:r>
              <a:rPr lang="en-US" dirty="0" smtClean="0"/>
              <a:t>Temp increases, molecules spread out, become less dense</a:t>
            </a:r>
          </a:p>
          <a:p>
            <a:r>
              <a:rPr lang="en-US" b="1" dirty="0" smtClean="0"/>
              <a:t>Radiation: </a:t>
            </a:r>
            <a:r>
              <a:rPr lang="en-US" dirty="0" smtClean="0"/>
              <a:t>energy traveling in waves</a:t>
            </a:r>
          </a:p>
          <a:p>
            <a:pPr lvl="1"/>
            <a:r>
              <a:rPr lang="en-US" dirty="0" smtClean="0"/>
              <a:t>Electromagnetic waves: visible light, microwaves, infrared light</a:t>
            </a:r>
          </a:p>
          <a:p>
            <a:pPr lvl="1"/>
            <a:r>
              <a:rPr lang="en-US" dirty="0" smtClean="0"/>
              <a:t>Can travel through empty space</a:t>
            </a:r>
            <a:endParaRPr lang="en-US" dirty="0"/>
          </a:p>
        </p:txBody>
      </p:sp>
    </p:spTree>
    <p:extLst>
      <p:ext uri="{BB962C8B-B14F-4D97-AF65-F5344CB8AC3E}">
        <p14:creationId xmlns:p14="http://schemas.microsoft.com/office/powerpoint/2010/main" val="320808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vs. Temperature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17955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hoolworkhelper.net/wp-content/uploads/2010/08/Convection-Condu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95400"/>
            <a:ext cx="7472198" cy="4333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9023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aos.wisc.edu/~aalopez/aos101/wk5/heatr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14400"/>
            <a:ext cx="6309259"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259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upload.wikimedia.org/wikipedia/commons/thumb/c/cf/EM_Spectrum_Properties_edit.svg/1280px-EM_Spectrum_Properties_edit.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503" y="876301"/>
            <a:ext cx="8609897"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554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to Learn! Page 119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Starting at the bottom of the page, read through the section titled “</a:t>
            </a:r>
            <a:r>
              <a:rPr lang="en-US" b="1" dirty="0" smtClean="0"/>
              <a:t>different materials are used to control the transfer of energy”</a:t>
            </a:r>
            <a:endParaRPr lang="en-US" dirty="0" smtClean="0"/>
          </a:p>
          <a:p>
            <a:r>
              <a:rPr lang="en-US" dirty="0" smtClean="0"/>
              <a:t>This section goes on to the next page. Read all the way to the end of the section.</a:t>
            </a:r>
          </a:p>
          <a:p>
            <a:r>
              <a:rPr lang="en-US" dirty="0" smtClean="0"/>
              <a:t>When you finish, be sure to look at the pictures to really understand what this section is talking about.</a:t>
            </a:r>
          </a:p>
          <a:p>
            <a:r>
              <a:rPr lang="en-US" dirty="0" smtClean="0"/>
              <a:t>When you are done, summarize what was just said in your own words. Explain the important parts of the reading and include examples.</a:t>
            </a:r>
            <a:endParaRPr lang="en-US" dirty="0"/>
          </a:p>
        </p:txBody>
      </p:sp>
    </p:spTree>
    <p:extLst>
      <p:ext uri="{BB962C8B-B14F-4D97-AF65-F5344CB8AC3E}">
        <p14:creationId xmlns:p14="http://schemas.microsoft.com/office/powerpoint/2010/main" val="34198657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smtClean="0"/>
              <a:t>(12-4-15)</a:t>
            </a:r>
            <a:endParaRPr lang="en-US" dirty="0"/>
          </a:p>
        </p:txBody>
      </p:sp>
      <p:sp>
        <p:nvSpPr>
          <p:cNvPr id="3" name="Content Placeholder 2"/>
          <p:cNvSpPr>
            <a:spLocks noGrp="1"/>
          </p:cNvSpPr>
          <p:nvPr>
            <p:ph idx="1"/>
          </p:nvPr>
        </p:nvSpPr>
        <p:spPr/>
        <p:txBody>
          <a:bodyPr/>
          <a:lstStyle/>
          <a:p>
            <a:endParaRPr lang="en-US" dirty="0"/>
          </a:p>
          <a:p>
            <a:r>
              <a:rPr lang="en-US" dirty="0"/>
              <a:t>W</a:t>
            </a:r>
            <a:r>
              <a:rPr lang="en-US" dirty="0" smtClean="0"/>
              <a:t>hat are some suggestions you can give to other scientists who are going to conduct this heat of fusion experiment? What should they look out for?</a:t>
            </a:r>
            <a:endParaRPr lang="en-US" dirty="0"/>
          </a:p>
        </p:txBody>
      </p:sp>
    </p:spTree>
    <p:extLst>
      <p:ext uri="{BB962C8B-B14F-4D97-AF65-F5344CB8AC3E}">
        <p14:creationId xmlns:p14="http://schemas.microsoft.com/office/powerpoint/2010/main" val="26961097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Heat of Fusion Lab</a:t>
            </a:r>
          </a:p>
        </p:txBody>
      </p:sp>
    </p:spTree>
    <p:extLst>
      <p:ext uri="{BB962C8B-B14F-4D97-AF65-F5344CB8AC3E}">
        <p14:creationId xmlns:p14="http://schemas.microsoft.com/office/powerpoint/2010/main" val="29422419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To conduct the heat of fusion lab in order to determine how this lab relates to our chapter on energy</a:t>
            </a:r>
            <a:r>
              <a:rPr lang="en-US" dirty="0" smtClean="0"/>
              <a:t>.</a:t>
            </a:r>
          </a:p>
          <a:p>
            <a:r>
              <a:rPr lang="en-US" dirty="0" smtClean="0"/>
              <a:t>Use a calorimeter</a:t>
            </a:r>
          </a:p>
          <a:p>
            <a:r>
              <a:rPr lang="en-US" dirty="0" smtClean="0"/>
              <a:t>Use a computer to make temperature measurements</a:t>
            </a:r>
          </a:p>
          <a:p>
            <a:r>
              <a:rPr lang="en-US" dirty="0" smtClean="0"/>
              <a:t>Use a computer to analyze the data collected</a:t>
            </a:r>
          </a:p>
          <a:p>
            <a:r>
              <a:rPr lang="en-US" dirty="0" smtClean="0"/>
              <a:t>Determine heat of fusion for ice (in J/g)</a:t>
            </a:r>
            <a:endParaRPr lang="en-US" dirty="0"/>
          </a:p>
        </p:txBody>
      </p:sp>
    </p:spTree>
    <p:extLst>
      <p:ext uri="{BB962C8B-B14F-4D97-AF65-F5344CB8AC3E}">
        <p14:creationId xmlns:p14="http://schemas.microsoft.com/office/powerpoint/2010/main" val="25190055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12-7-15)</a:t>
            </a:r>
            <a:endParaRPr lang="en-US" dirty="0"/>
          </a:p>
        </p:txBody>
      </p:sp>
      <p:sp>
        <p:nvSpPr>
          <p:cNvPr id="3" name="Content Placeholder 2"/>
          <p:cNvSpPr>
            <a:spLocks noGrp="1"/>
          </p:cNvSpPr>
          <p:nvPr>
            <p:ph idx="1"/>
          </p:nvPr>
        </p:nvSpPr>
        <p:spPr/>
        <p:txBody>
          <a:bodyPr/>
          <a:lstStyle/>
          <a:p>
            <a:r>
              <a:rPr lang="en-US" dirty="0" smtClean="0"/>
              <a:t>What are some of the results you are seeing in the heat of fusion lab so far? Try to explain those results and why you got them. (for example, if you have unexpected results, explain how you got those results. If you don’t have unexpected results, explain the results you do have and how we can give meaning to those results)</a:t>
            </a:r>
            <a:endParaRPr lang="en-US" dirty="0"/>
          </a:p>
        </p:txBody>
      </p:sp>
    </p:spTree>
    <p:extLst>
      <p:ext uri="{BB962C8B-B14F-4D97-AF65-F5344CB8AC3E}">
        <p14:creationId xmlns:p14="http://schemas.microsoft.com/office/powerpoint/2010/main" val="29613395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Heat of Fusion Lab</a:t>
            </a:r>
          </a:p>
          <a:p>
            <a:r>
              <a:rPr lang="en-US" dirty="0" smtClean="0"/>
              <a:t>Heat of Fusion Lab </a:t>
            </a:r>
            <a:r>
              <a:rPr lang="en-US" dirty="0" smtClean="0"/>
              <a:t>Analysis</a:t>
            </a:r>
          </a:p>
          <a:p>
            <a:r>
              <a:rPr lang="en-US" dirty="0" smtClean="0"/>
              <a:t>Convection current demonstration</a:t>
            </a:r>
            <a:endParaRPr lang="en-US" dirty="0" smtClean="0"/>
          </a:p>
        </p:txBody>
      </p:sp>
    </p:spTree>
    <p:extLst>
      <p:ext uri="{BB962C8B-B14F-4D97-AF65-F5344CB8AC3E}">
        <p14:creationId xmlns:p14="http://schemas.microsoft.com/office/powerpoint/2010/main" val="11206446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Use a calorimeter</a:t>
            </a:r>
          </a:p>
          <a:p>
            <a:r>
              <a:rPr lang="en-US" dirty="0"/>
              <a:t>Use a computer to make temperature measurements</a:t>
            </a:r>
          </a:p>
          <a:p>
            <a:r>
              <a:rPr lang="en-US" dirty="0"/>
              <a:t>Use a computer to analyze the data collected</a:t>
            </a:r>
          </a:p>
          <a:p>
            <a:r>
              <a:rPr lang="en-US" dirty="0"/>
              <a:t>Determine heat of fusion for ice (in J/g)</a:t>
            </a:r>
          </a:p>
          <a:p>
            <a:endParaRPr lang="en-US" dirty="0" smtClean="0"/>
          </a:p>
          <a:p>
            <a:r>
              <a:rPr lang="en-US" dirty="0" smtClean="0"/>
              <a:t>To </a:t>
            </a:r>
            <a:r>
              <a:rPr lang="en-US" dirty="0" smtClean="0"/>
              <a:t>conduct the heat of fusion lab in order to determine how this lab relates to our chapter on energy.</a:t>
            </a:r>
          </a:p>
          <a:p>
            <a:r>
              <a:rPr lang="en-US" dirty="0" smtClean="0"/>
              <a:t>To analyze our results from the heat of fusion lab and determine what those results mean.</a:t>
            </a:r>
            <a:endParaRPr lang="en-US" dirty="0"/>
          </a:p>
        </p:txBody>
      </p:sp>
    </p:spTree>
    <p:extLst>
      <p:ext uri="{BB962C8B-B14F-4D97-AF65-F5344CB8AC3E}">
        <p14:creationId xmlns:p14="http://schemas.microsoft.com/office/powerpoint/2010/main" val="333132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Heat vs. Temperature Lab NB Set UP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4620387"/>
              </p:ext>
            </p:extLst>
          </p:nvPr>
        </p:nvGraphicFramePr>
        <p:xfrm>
          <a:off x="1036320" y="3581400"/>
          <a:ext cx="6964680" cy="2057400"/>
        </p:xfrm>
        <a:graphic>
          <a:graphicData uri="http://schemas.openxmlformats.org/drawingml/2006/table">
            <a:tbl>
              <a:tblPr firstRow="1" firstCol="1" bandRow="1">
                <a:tableStyleId>{5C22544A-7EE6-4342-B048-85BDC9FD1C3A}</a:tableStyleId>
              </a:tblPr>
              <a:tblGrid>
                <a:gridCol w="580390"/>
                <a:gridCol w="580390"/>
                <a:gridCol w="580390"/>
                <a:gridCol w="580390"/>
                <a:gridCol w="580390"/>
                <a:gridCol w="580390"/>
                <a:gridCol w="580390"/>
                <a:gridCol w="580390"/>
                <a:gridCol w="580390"/>
                <a:gridCol w="580390"/>
                <a:gridCol w="580390"/>
                <a:gridCol w="580390"/>
              </a:tblGrid>
              <a:tr h="401478">
                <a:tc>
                  <a:txBody>
                    <a:bodyPr/>
                    <a:lstStyle/>
                    <a:p>
                      <a:pPr marL="0" marR="0">
                        <a:lnSpc>
                          <a:spcPct val="115000"/>
                        </a:lnSpc>
                        <a:spcBef>
                          <a:spcPts val="0"/>
                        </a:spcBef>
                        <a:spcAft>
                          <a:spcPts val="0"/>
                        </a:spcAft>
                      </a:pPr>
                      <a:r>
                        <a:rPr lang="en-US" sz="1100">
                          <a:effectLst/>
                        </a:rPr>
                        <a:t>(in*C)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Initial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 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 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 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4 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 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9min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10min</a:t>
                      </a:r>
                      <a:endParaRPr lang="en-US" sz="1100">
                        <a:effectLst/>
                        <a:latin typeface="Calibri"/>
                        <a:ea typeface="Calibri"/>
                        <a:cs typeface="Times New Roman"/>
                      </a:endParaRPr>
                    </a:p>
                  </a:txBody>
                  <a:tcPr marL="68580" marR="68580" marT="0" marB="0"/>
                </a:tc>
              </a:tr>
              <a:tr h="827961">
                <a:tc>
                  <a:txBody>
                    <a:bodyPr/>
                    <a:lstStyle/>
                    <a:p>
                      <a:pPr marL="0" marR="0">
                        <a:lnSpc>
                          <a:spcPct val="115000"/>
                        </a:lnSpc>
                        <a:spcBef>
                          <a:spcPts val="0"/>
                        </a:spcBef>
                        <a:spcAft>
                          <a:spcPts val="0"/>
                        </a:spcAft>
                      </a:pPr>
                      <a:r>
                        <a:rPr lang="en-US" sz="1100">
                          <a:effectLst/>
                        </a:rPr>
                        <a:t>100mL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827961">
                <a:tc>
                  <a:txBody>
                    <a:bodyPr/>
                    <a:lstStyle/>
                    <a:p>
                      <a:pPr marL="0" marR="0">
                        <a:lnSpc>
                          <a:spcPct val="115000"/>
                        </a:lnSpc>
                        <a:spcBef>
                          <a:spcPts val="0"/>
                        </a:spcBef>
                        <a:spcAft>
                          <a:spcPts val="0"/>
                        </a:spcAft>
                      </a:pPr>
                      <a:r>
                        <a:rPr lang="en-US" sz="1100">
                          <a:effectLst/>
                        </a:rPr>
                        <a:t>200mL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457200" y="1086416"/>
            <a:ext cx="7239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Title</a:t>
            </a:r>
            <a:r>
              <a:rPr kumimoji="0" lang="en-US" alt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Heat v. Temperature Lab</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Prediction</a:t>
            </a:r>
            <a:r>
              <a:rPr kumimoji="0" lang="en-US" alt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Students need to write a prediction as to whether or not heat and temperature are the same thing. They should include evidence in their answers.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Data</a:t>
            </a:r>
            <a:r>
              <a:rPr kumimoji="0" lang="en-US" alt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Students need to copy the data table below into their notebook at this section</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Graph</a:t>
            </a:r>
            <a:r>
              <a:rPr kumimoji="0" lang="en-US" alt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Students need to leave room for the graph for their data</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77544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 Current Demonstration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search.yahoo.com/yhs/search?p=steve+spangler+science+convection+current+demonstration&amp;ei=UTF-8&amp;hspart=mozilla&amp;hsimp=yhs-002</a:t>
            </a:r>
            <a:endParaRPr lang="en-US" dirty="0" smtClean="0"/>
          </a:p>
          <a:p>
            <a:endParaRPr lang="en-US" dirty="0"/>
          </a:p>
        </p:txBody>
      </p:sp>
    </p:spTree>
    <p:extLst>
      <p:ext uri="{BB962C8B-B14F-4D97-AF65-F5344CB8AC3E}">
        <p14:creationId xmlns:p14="http://schemas.microsoft.com/office/powerpoint/2010/main" val="9642662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12-8-15)</a:t>
            </a:r>
            <a:endParaRPr lang="en-US" dirty="0"/>
          </a:p>
        </p:txBody>
      </p:sp>
      <p:sp>
        <p:nvSpPr>
          <p:cNvPr id="3" name="Content Placeholder 2"/>
          <p:cNvSpPr>
            <a:spLocks noGrp="1"/>
          </p:cNvSpPr>
          <p:nvPr>
            <p:ph idx="1"/>
          </p:nvPr>
        </p:nvSpPr>
        <p:spPr/>
        <p:txBody>
          <a:bodyPr/>
          <a:lstStyle/>
          <a:p>
            <a:r>
              <a:rPr lang="en-US" dirty="0" smtClean="0"/>
              <a:t>What scientific principle is the lava lamp lab going to demonstrate? Explain how that principle works and how it relates to our chapter.</a:t>
            </a:r>
            <a:endParaRPr lang="en-US" dirty="0"/>
          </a:p>
        </p:txBody>
      </p:sp>
    </p:spTree>
    <p:extLst>
      <p:ext uri="{BB962C8B-B14F-4D97-AF65-F5344CB8AC3E}">
        <p14:creationId xmlns:p14="http://schemas.microsoft.com/office/powerpoint/2010/main" val="23622070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endParaRPr lang="en-US" dirty="0" smtClean="0"/>
          </a:p>
          <a:p>
            <a:r>
              <a:rPr lang="en-US" dirty="0" smtClean="0"/>
              <a:t>Make </a:t>
            </a:r>
            <a:r>
              <a:rPr lang="en-US" dirty="0" smtClean="0"/>
              <a:t>a Lava Lamp</a:t>
            </a:r>
          </a:p>
        </p:txBody>
      </p:sp>
    </p:spTree>
    <p:extLst>
      <p:ext uri="{BB962C8B-B14F-4D97-AF65-F5344CB8AC3E}">
        <p14:creationId xmlns:p14="http://schemas.microsoft.com/office/powerpoint/2010/main" val="1712523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a:t>
            </a:r>
            <a:r>
              <a:rPr lang="en-US" dirty="0" smtClean="0"/>
              <a:t>create a lava lamp to demonstrate convection within a system</a:t>
            </a:r>
            <a:r>
              <a:rPr lang="en-US" dirty="0" smtClean="0"/>
              <a:t>.</a:t>
            </a:r>
          </a:p>
          <a:p>
            <a:r>
              <a:rPr lang="en-US" dirty="0" smtClean="0"/>
              <a:t>Explain how convection currents apply to processes seen on Earth</a:t>
            </a:r>
            <a:endParaRPr lang="en-US" dirty="0"/>
          </a:p>
        </p:txBody>
      </p:sp>
    </p:spTree>
    <p:extLst>
      <p:ext uri="{BB962C8B-B14F-4D97-AF65-F5344CB8AC3E}">
        <p14:creationId xmlns:p14="http://schemas.microsoft.com/office/powerpoint/2010/main" val="11899253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Lava Lamp Creation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Observations:</a:t>
            </a:r>
          </a:p>
          <a:p>
            <a:endParaRPr lang="en-US" dirty="0"/>
          </a:p>
          <a:p>
            <a:endParaRPr lang="en-US" dirty="0" smtClean="0"/>
          </a:p>
          <a:p>
            <a:endParaRPr lang="en-US" dirty="0"/>
          </a:p>
          <a:p>
            <a:endParaRPr lang="en-US" dirty="0" smtClean="0"/>
          </a:p>
          <a:p>
            <a:r>
              <a:rPr lang="en-US" dirty="0" smtClean="0"/>
              <a:t>Explanations:</a:t>
            </a:r>
          </a:p>
          <a:p>
            <a:pPr lvl="1"/>
            <a:r>
              <a:rPr lang="en-US" dirty="0" smtClean="0"/>
              <a:t>Identify as many areas as you can think of where you see convection on Earth.</a:t>
            </a:r>
          </a:p>
          <a:p>
            <a:pPr lvl="1"/>
            <a:r>
              <a:rPr lang="en-US" dirty="0" smtClean="0"/>
              <a:t>You will need to research where convection is found on Earth and describe those processes in this section to help provide evidence for your answer.</a:t>
            </a:r>
            <a:endParaRPr lang="en-US" dirty="0"/>
          </a:p>
        </p:txBody>
      </p:sp>
    </p:spTree>
    <p:extLst>
      <p:ext uri="{BB962C8B-B14F-4D97-AF65-F5344CB8AC3E}">
        <p14:creationId xmlns:p14="http://schemas.microsoft.com/office/powerpoint/2010/main" val="35925508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12-9-15)</a:t>
            </a:r>
            <a:endParaRPr lang="en-US" dirty="0"/>
          </a:p>
        </p:txBody>
      </p:sp>
      <p:sp>
        <p:nvSpPr>
          <p:cNvPr id="3" name="Content Placeholder 2"/>
          <p:cNvSpPr>
            <a:spLocks noGrp="1"/>
          </p:cNvSpPr>
          <p:nvPr>
            <p:ph idx="1"/>
          </p:nvPr>
        </p:nvSpPr>
        <p:spPr/>
        <p:txBody>
          <a:bodyPr/>
          <a:lstStyle/>
          <a:p>
            <a:r>
              <a:rPr lang="en-US" dirty="0" smtClean="0"/>
              <a:t>Given the equation H = ∆</a:t>
            </a:r>
            <a:r>
              <a:rPr lang="en-US" dirty="0" err="1" smtClean="0"/>
              <a:t>TmC</a:t>
            </a:r>
            <a:r>
              <a:rPr lang="en-US" baseline="-25000" dirty="0" err="1" smtClean="0"/>
              <a:t>p</a:t>
            </a:r>
            <a:endParaRPr lang="en-US" baseline="-25000" dirty="0" smtClean="0"/>
          </a:p>
          <a:p>
            <a:pPr marL="457200" lvl="1" indent="0">
              <a:buNone/>
            </a:pPr>
            <a:r>
              <a:rPr lang="en-US" dirty="0" smtClean="0"/>
              <a:t>Solve the following equations for heat in joules</a:t>
            </a:r>
          </a:p>
          <a:p>
            <a:pPr marL="457200" lvl="1" indent="0">
              <a:buNone/>
            </a:pPr>
            <a:endParaRPr lang="en-US" dirty="0" smtClean="0"/>
          </a:p>
          <a:p>
            <a:pPr marL="971550" lvl="1" indent="-514350">
              <a:buFont typeface="+mj-lt"/>
              <a:buAutoNum type="arabicPeriod"/>
            </a:pPr>
            <a:r>
              <a:rPr lang="en-US" dirty="0" smtClean="0"/>
              <a:t>Change in temp = 22*, m = 16g, </a:t>
            </a:r>
            <a:r>
              <a:rPr lang="en-US" dirty="0" err="1" smtClean="0"/>
              <a:t>C</a:t>
            </a:r>
            <a:r>
              <a:rPr lang="en-US" baseline="-25000" dirty="0" err="1" smtClean="0"/>
              <a:t>p</a:t>
            </a:r>
            <a:r>
              <a:rPr lang="en-US" dirty="0" smtClean="0"/>
              <a:t> = 3.16</a:t>
            </a:r>
            <a:endParaRPr lang="en-US" dirty="0"/>
          </a:p>
          <a:p>
            <a:pPr marL="457200" lvl="1" indent="0">
              <a:buNone/>
            </a:pPr>
            <a:r>
              <a:rPr lang="en-US" dirty="0" smtClean="0"/>
              <a:t>H = </a:t>
            </a:r>
          </a:p>
          <a:p>
            <a:pPr marL="971550" lvl="1" indent="-514350">
              <a:buFont typeface="+mj-lt"/>
              <a:buAutoNum type="arabicPeriod"/>
            </a:pPr>
            <a:r>
              <a:rPr lang="en-US" dirty="0" smtClean="0"/>
              <a:t>Initial </a:t>
            </a:r>
            <a:r>
              <a:rPr lang="en-US" dirty="0"/>
              <a:t>temp = 14* Final temp = 30*, m = 5g, </a:t>
            </a:r>
            <a:r>
              <a:rPr lang="en-US" dirty="0" err="1"/>
              <a:t>C</a:t>
            </a:r>
            <a:r>
              <a:rPr lang="en-US" baseline="-25000" dirty="0" err="1"/>
              <a:t>p</a:t>
            </a:r>
            <a:r>
              <a:rPr lang="en-US" dirty="0"/>
              <a:t> = </a:t>
            </a:r>
            <a:r>
              <a:rPr lang="en-US" dirty="0" smtClean="0"/>
              <a:t>6.1</a:t>
            </a:r>
          </a:p>
          <a:p>
            <a:pPr marL="457200" lvl="1" indent="0">
              <a:buNone/>
            </a:pPr>
            <a:r>
              <a:rPr lang="en-US" dirty="0" smtClean="0"/>
              <a:t>H =</a:t>
            </a: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15618853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Make a Lava </a:t>
            </a:r>
            <a:r>
              <a:rPr lang="en-US" dirty="0" smtClean="0"/>
              <a:t>Lamp</a:t>
            </a:r>
          </a:p>
          <a:p>
            <a:r>
              <a:rPr lang="en-US" dirty="0" smtClean="0"/>
              <a:t>Heat Equations Practice</a:t>
            </a:r>
            <a:endParaRPr lang="en-US" dirty="0" smtClean="0"/>
          </a:p>
          <a:p>
            <a:r>
              <a:rPr lang="en-US" dirty="0" smtClean="0"/>
              <a:t>Video: NOVA </a:t>
            </a:r>
            <a:r>
              <a:rPr lang="en-US" dirty="0" err="1" smtClean="0"/>
              <a:t>megastorm</a:t>
            </a:r>
            <a:endParaRPr lang="en-US" dirty="0" smtClean="0"/>
          </a:p>
        </p:txBody>
      </p:sp>
    </p:spTree>
    <p:extLst>
      <p:ext uri="{BB962C8B-B14F-4D97-AF65-F5344CB8AC3E}">
        <p14:creationId xmlns:p14="http://schemas.microsoft.com/office/powerpoint/2010/main" val="29310878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smtClean="0"/>
              <a:t>create a lava lamp to demonstrate convection within a system</a:t>
            </a:r>
            <a:r>
              <a:rPr lang="en-US" dirty="0" smtClean="0"/>
              <a:t>.</a:t>
            </a:r>
          </a:p>
          <a:p>
            <a:r>
              <a:rPr lang="en-US" dirty="0" smtClean="0"/>
              <a:t>To practice calculating heat when given mass and specific heat</a:t>
            </a:r>
            <a:endParaRPr lang="en-US" dirty="0" smtClean="0"/>
          </a:p>
          <a:p>
            <a:r>
              <a:rPr lang="en-US" dirty="0" smtClean="0"/>
              <a:t>To watch the NOVA video to wrap up the chapter on energy</a:t>
            </a:r>
            <a:endParaRPr lang="en-US" dirty="0"/>
          </a:p>
        </p:txBody>
      </p:sp>
    </p:spTree>
    <p:extLst>
      <p:ext uri="{BB962C8B-B14F-4D97-AF65-F5344CB8AC3E}">
        <p14:creationId xmlns:p14="http://schemas.microsoft.com/office/powerpoint/2010/main" val="27251881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 inside the </a:t>
            </a:r>
            <a:r>
              <a:rPr lang="en-US" dirty="0" err="1" smtClean="0"/>
              <a:t>Megastorm</a:t>
            </a:r>
            <a:endParaRPr lang="en-US" dirty="0"/>
          </a:p>
        </p:txBody>
      </p:sp>
      <p:sp>
        <p:nvSpPr>
          <p:cNvPr id="3" name="Content Placeholder 2"/>
          <p:cNvSpPr>
            <a:spLocks noGrp="1"/>
          </p:cNvSpPr>
          <p:nvPr>
            <p:ph idx="1"/>
          </p:nvPr>
        </p:nvSpPr>
        <p:spPr/>
        <p:txBody>
          <a:bodyPr/>
          <a:lstStyle/>
          <a:p>
            <a:r>
              <a:rPr lang="en-US">
                <a:hlinkClick r:id="rId2"/>
              </a:rPr>
              <a:t>http://video.pbs.org/video/2305482040</a:t>
            </a:r>
            <a:r>
              <a:rPr lang="en-US" smtClean="0">
                <a:hlinkClick r:id="rId2"/>
              </a:rPr>
              <a:t>/</a:t>
            </a:r>
            <a:endParaRPr lang="en-US" smtClean="0"/>
          </a:p>
          <a:p>
            <a:endParaRPr lang="en-US"/>
          </a:p>
        </p:txBody>
      </p:sp>
    </p:spTree>
    <p:extLst>
      <p:ext uri="{BB962C8B-B14F-4D97-AF65-F5344CB8AC3E}">
        <p14:creationId xmlns:p14="http://schemas.microsoft.com/office/powerpoint/2010/main" val="16281659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12-10-15)</a:t>
            </a:r>
            <a:endParaRPr lang="en-US" dirty="0"/>
          </a:p>
        </p:txBody>
      </p:sp>
      <p:sp>
        <p:nvSpPr>
          <p:cNvPr id="3" name="Content Placeholder 2"/>
          <p:cNvSpPr>
            <a:spLocks noGrp="1"/>
          </p:cNvSpPr>
          <p:nvPr>
            <p:ph idx="1"/>
          </p:nvPr>
        </p:nvSpPr>
        <p:spPr/>
        <p:txBody>
          <a:bodyPr/>
          <a:lstStyle/>
          <a:p>
            <a:pPr marL="971550" lvl="1" indent="-514350">
              <a:buFont typeface="+mj-lt"/>
              <a:buAutoNum type="arabicPeriod"/>
            </a:pPr>
            <a:r>
              <a:rPr lang="en-US" dirty="0" smtClean="0"/>
              <a:t>Are there any questions or concepts from this semester that you have and would like to go over?</a:t>
            </a:r>
          </a:p>
          <a:p>
            <a:pPr marL="971550" lvl="1" indent="-514350">
              <a:buFont typeface="+mj-lt"/>
              <a:buAutoNum type="arabicPeriod"/>
            </a:pPr>
            <a:r>
              <a:rPr lang="en-US" dirty="0" smtClean="0"/>
              <a:t>IF you don’t have any questions, please write down some of the things that you remember from this semester and explain the concepts associated with them.</a:t>
            </a:r>
            <a:endParaRPr lang="en-US" dirty="0"/>
          </a:p>
        </p:txBody>
      </p:sp>
    </p:spTree>
    <p:extLst>
      <p:ext uri="{BB962C8B-B14F-4D97-AF65-F5344CB8AC3E}">
        <p14:creationId xmlns:p14="http://schemas.microsoft.com/office/powerpoint/2010/main" val="4122752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(11-23-15)</a:t>
            </a:r>
            <a:endParaRPr lang="en-US" dirty="0"/>
          </a:p>
        </p:txBody>
      </p:sp>
      <p:sp>
        <p:nvSpPr>
          <p:cNvPr id="3" name="Content Placeholder 2"/>
          <p:cNvSpPr>
            <a:spLocks noGrp="1"/>
          </p:cNvSpPr>
          <p:nvPr>
            <p:ph idx="1"/>
          </p:nvPr>
        </p:nvSpPr>
        <p:spPr/>
        <p:txBody>
          <a:bodyPr/>
          <a:lstStyle/>
          <a:p>
            <a:r>
              <a:rPr lang="en-US" dirty="0" smtClean="0"/>
              <a:t>Come up with another example where people use two different common terms to mean the same thing when those words actually have different scientific meanings.</a:t>
            </a:r>
          </a:p>
          <a:p>
            <a:endParaRPr lang="en-US" dirty="0"/>
          </a:p>
          <a:p>
            <a:r>
              <a:rPr lang="en-US" dirty="0" smtClean="0"/>
              <a:t>Get out your heat vs. temperature lab information and composition notebooks</a:t>
            </a:r>
          </a:p>
          <a:p>
            <a:endParaRPr lang="en-US" dirty="0"/>
          </a:p>
          <a:p>
            <a:endParaRPr lang="en-US" dirty="0"/>
          </a:p>
        </p:txBody>
      </p:sp>
    </p:spTree>
    <p:extLst>
      <p:ext uri="{BB962C8B-B14F-4D97-AF65-F5344CB8AC3E}">
        <p14:creationId xmlns:p14="http://schemas.microsoft.com/office/powerpoint/2010/main" val="34772509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Video</a:t>
            </a:r>
            <a:r>
              <a:rPr lang="en-US" dirty="0" smtClean="0"/>
              <a:t>: NOVA </a:t>
            </a:r>
            <a:r>
              <a:rPr lang="en-US" dirty="0" err="1" smtClean="0"/>
              <a:t>megastorm</a:t>
            </a:r>
            <a:endParaRPr lang="en-US" dirty="0" smtClean="0"/>
          </a:p>
        </p:txBody>
      </p:sp>
    </p:spTree>
    <p:extLst>
      <p:ext uri="{BB962C8B-B14F-4D97-AF65-F5344CB8AC3E}">
        <p14:creationId xmlns:p14="http://schemas.microsoft.com/office/powerpoint/2010/main" val="27259816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smtClean="0"/>
              <a:t>watch the NOVA video to wrap up the chapter on </a:t>
            </a:r>
            <a:r>
              <a:rPr lang="en-US" dirty="0" smtClean="0"/>
              <a:t>energy</a:t>
            </a:r>
          </a:p>
          <a:p>
            <a:r>
              <a:rPr lang="en-US" dirty="0" smtClean="0"/>
              <a:t>Relate the concepts of convection, conduction, and radiation to the NOVA </a:t>
            </a:r>
            <a:r>
              <a:rPr lang="en-US" dirty="0" err="1" smtClean="0"/>
              <a:t>Megastorm</a:t>
            </a:r>
            <a:r>
              <a:rPr lang="en-US" dirty="0" smtClean="0"/>
              <a:t> video</a:t>
            </a:r>
          </a:p>
          <a:p>
            <a:r>
              <a:rPr lang="en-US" dirty="0" smtClean="0"/>
              <a:t>Explain the concept of energy and energy transfer as </a:t>
            </a:r>
            <a:r>
              <a:rPr lang="en-US" dirty="0" smtClean="0"/>
              <a:t>it is represented in real life situations</a:t>
            </a:r>
            <a:endParaRPr lang="en-US" dirty="0"/>
          </a:p>
        </p:txBody>
      </p:sp>
    </p:spTree>
    <p:extLst>
      <p:ext uri="{BB962C8B-B14F-4D97-AF65-F5344CB8AC3E}">
        <p14:creationId xmlns:p14="http://schemas.microsoft.com/office/powerpoint/2010/main" val="20615510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 inside the </a:t>
            </a:r>
            <a:r>
              <a:rPr lang="en-US" dirty="0" err="1" smtClean="0"/>
              <a:t>Megastorm</a:t>
            </a:r>
            <a:endParaRPr lang="en-US" dirty="0"/>
          </a:p>
        </p:txBody>
      </p:sp>
      <p:sp>
        <p:nvSpPr>
          <p:cNvPr id="3" name="Content Placeholder 2"/>
          <p:cNvSpPr>
            <a:spLocks noGrp="1"/>
          </p:cNvSpPr>
          <p:nvPr>
            <p:ph idx="1"/>
          </p:nvPr>
        </p:nvSpPr>
        <p:spPr/>
        <p:txBody>
          <a:bodyPr/>
          <a:lstStyle/>
          <a:p>
            <a:r>
              <a:rPr lang="en-US">
                <a:hlinkClick r:id="rId2"/>
              </a:rPr>
              <a:t>http://video.pbs.org/video/2305482040</a:t>
            </a:r>
            <a:r>
              <a:rPr lang="en-US" smtClean="0">
                <a:hlinkClick r:id="rId2"/>
              </a:rPr>
              <a:t>/</a:t>
            </a:r>
            <a:endParaRPr lang="en-US" smtClean="0"/>
          </a:p>
          <a:p>
            <a:endParaRPr lang="en-US"/>
          </a:p>
        </p:txBody>
      </p:sp>
    </p:spTree>
    <p:extLst>
      <p:ext uri="{BB962C8B-B14F-4D97-AF65-F5344CB8AC3E}">
        <p14:creationId xmlns:p14="http://schemas.microsoft.com/office/powerpoint/2010/main" val="29054310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12-11-15)</a:t>
            </a:r>
            <a:endParaRPr lang="en-US" dirty="0"/>
          </a:p>
        </p:txBody>
      </p:sp>
      <p:sp>
        <p:nvSpPr>
          <p:cNvPr id="3" name="Content Placeholder 2"/>
          <p:cNvSpPr>
            <a:spLocks noGrp="1"/>
          </p:cNvSpPr>
          <p:nvPr>
            <p:ph idx="1"/>
          </p:nvPr>
        </p:nvSpPr>
        <p:spPr/>
        <p:txBody>
          <a:bodyPr/>
          <a:lstStyle/>
          <a:p>
            <a:pPr marL="971550" lvl="1" indent="-514350">
              <a:buFont typeface="+mj-lt"/>
              <a:buAutoNum type="arabicPeriod"/>
            </a:pPr>
            <a:r>
              <a:rPr lang="en-US" dirty="0" smtClean="0"/>
              <a:t>Explain the concept of convection, conduction, and radiation.</a:t>
            </a:r>
          </a:p>
          <a:p>
            <a:pPr marL="971550" lvl="1" indent="-514350">
              <a:buFont typeface="+mj-lt"/>
              <a:buAutoNum type="arabicPeriod"/>
            </a:pPr>
            <a:r>
              <a:rPr lang="en-US" dirty="0" smtClean="0"/>
              <a:t>Give an example of where each of these is found.</a:t>
            </a:r>
            <a:endParaRPr lang="en-US" dirty="0"/>
          </a:p>
        </p:txBody>
      </p:sp>
    </p:spTree>
    <p:extLst>
      <p:ext uri="{BB962C8B-B14F-4D97-AF65-F5344CB8AC3E}">
        <p14:creationId xmlns:p14="http://schemas.microsoft.com/office/powerpoint/2010/main" val="13943458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Video</a:t>
            </a:r>
            <a:r>
              <a:rPr lang="en-US" dirty="0" smtClean="0"/>
              <a:t>: NOVA </a:t>
            </a:r>
            <a:r>
              <a:rPr lang="en-US" dirty="0" err="1" smtClean="0"/>
              <a:t>megastorm</a:t>
            </a:r>
            <a:endParaRPr lang="en-US" dirty="0" smtClean="0"/>
          </a:p>
        </p:txBody>
      </p:sp>
    </p:spTree>
    <p:extLst>
      <p:ext uri="{BB962C8B-B14F-4D97-AF65-F5344CB8AC3E}">
        <p14:creationId xmlns:p14="http://schemas.microsoft.com/office/powerpoint/2010/main" val="39643207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smtClean="0"/>
              <a:t>watch the NOVA video to wrap up the chapter on </a:t>
            </a:r>
            <a:r>
              <a:rPr lang="en-US" dirty="0" smtClean="0"/>
              <a:t>energy</a:t>
            </a:r>
          </a:p>
          <a:p>
            <a:r>
              <a:rPr lang="en-US" dirty="0" smtClean="0"/>
              <a:t>Relate the concepts of convection, conduction, and radiation to the NOVA </a:t>
            </a:r>
            <a:r>
              <a:rPr lang="en-US" dirty="0" err="1" smtClean="0"/>
              <a:t>Megastorm</a:t>
            </a:r>
            <a:r>
              <a:rPr lang="en-US" dirty="0" smtClean="0"/>
              <a:t> video</a:t>
            </a:r>
          </a:p>
          <a:p>
            <a:r>
              <a:rPr lang="en-US" dirty="0" smtClean="0"/>
              <a:t>Explain the concept of energy and energy transfer as </a:t>
            </a:r>
            <a:r>
              <a:rPr lang="en-US" dirty="0" smtClean="0"/>
              <a:t>it is represented in real life situations</a:t>
            </a:r>
            <a:endParaRPr lang="en-US" dirty="0"/>
          </a:p>
        </p:txBody>
      </p:sp>
    </p:spTree>
    <p:extLst>
      <p:ext uri="{BB962C8B-B14F-4D97-AF65-F5344CB8AC3E}">
        <p14:creationId xmlns:p14="http://schemas.microsoft.com/office/powerpoint/2010/main" val="302959716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 inside the </a:t>
            </a:r>
            <a:r>
              <a:rPr lang="en-US" dirty="0" err="1" smtClean="0"/>
              <a:t>Megastorm</a:t>
            </a:r>
            <a:endParaRPr lang="en-US" dirty="0"/>
          </a:p>
        </p:txBody>
      </p:sp>
      <p:sp>
        <p:nvSpPr>
          <p:cNvPr id="3" name="Content Placeholder 2"/>
          <p:cNvSpPr>
            <a:spLocks noGrp="1"/>
          </p:cNvSpPr>
          <p:nvPr>
            <p:ph idx="1"/>
          </p:nvPr>
        </p:nvSpPr>
        <p:spPr/>
        <p:txBody>
          <a:bodyPr/>
          <a:lstStyle/>
          <a:p>
            <a:r>
              <a:rPr lang="en-US">
                <a:hlinkClick r:id="rId2"/>
              </a:rPr>
              <a:t>http://video.pbs.org/video/2305482040</a:t>
            </a:r>
            <a:r>
              <a:rPr lang="en-US" smtClean="0">
                <a:hlinkClick r:id="rId2"/>
              </a:rPr>
              <a:t>/</a:t>
            </a:r>
            <a:endParaRPr lang="en-US" smtClean="0"/>
          </a:p>
          <a:p>
            <a:endParaRPr lang="en-US"/>
          </a:p>
        </p:txBody>
      </p:sp>
    </p:spTree>
    <p:extLst>
      <p:ext uri="{BB962C8B-B14F-4D97-AF65-F5344CB8AC3E}">
        <p14:creationId xmlns:p14="http://schemas.microsoft.com/office/powerpoint/2010/main" val="20414611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12-14-15)</a:t>
            </a:r>
            <a:endParaRPr lang="en-US" dirty="0"/>
          </a:p>
        </p:txBody>
      </p:sp>
      <p:sp>
        <p:nvSpPr>
          <p:cNvPr id="3" name="Content Placeholder 2"/>
          <p:cNvSpPr>
            <a:spLocks noGrp="1"/>
          </p:cNvSpPr>
          <p:nvPr>
            <p:ph idx="1"/>
          </p:nvPr>
        </p:nvSpPr>
        <p:spPr/>
        <p:txBody>
          <a:bodyPr/>
          <a:lstStyle/>
          <a:p>
            <a:r>
              <a:rPr lang="en-US" dirty="0" smtClean="0"/>
              <a:t>Explain one thing that you did really well this semester to help you be successful in my class.</a:t>
            </a:r>
          </a:p>
          <a:p>
            <a:endParaRPr lang="en-US" dirty="0"/>
          </a:p>
          <a:p>
            <a:r>
              <a:rPr lang="en-US" dirty="0" smtClean="0"/>
              <a:t>Explain one thing that you could </a:t>
            </a:r>
            <a:r>
              <a:rPr lang="en-US" dirty="0" smtClean="0"/>
              <a:t>improve on for next semester in order to be more successful in my class.</a:t>
            </a:r>
            <a:endParaRPr lang="en-US" dirty="0"/>
          </a:p>
        </p:txBody>
      </p:sp>
    </p:spTree>
    <p:extLst>
      <p:ext uri="{BB962C8B-B14F-4D97-AF65-F5344CB8AC3E}">
        <p14:creationId xmlns:p14="http://schemas.microsoft.com/office/powerpoint/2010/main" val="345525948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Review for Final</a:t>
            </a:r>
          </a:p>
          <a:p>
            <a:r>
              <a:rPr lang="en-US" dirty="0" smtClean="0"/>
              <a:t>Review Game</a:t>
            </a:r>
            <a:endParaRPr lang="en-US" dirty="0" smtClean="0"/>
          </a:p>
        </p:txBody>
      </p:sp>
    </p:spTree>
    <p:extLst>
      <p:ext uri="{BB962C8B-B14F-4D97-AF65-F5344CB8AC3E}">
        <p14:creationId xmlns:p14="http://schemas.microsoft.com/office/powerpoint/2010/main" val="368924435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Review for the final exam by playing the review jeopardy game</a:t>
            </a:r>
          </a:p>
          <a:p>
            <a:r>
              <a:rPr lang="en-US" dirty="0" smtClean="0"/>
              <a:t>Prepare for the final exam by reviewing concepts from throughout the semester.</a:t>
            </a:r>
            <a:endParaRPr lang="en-US" dirty="0"/>
          </a:p>
        </p:txBody>
      </p:sp>
    </p:spTree>
    <p:extLst>
      <p:ext uri="{BB962C8B-B14F-4D97-AF65-F5344CB8AC3E}">
        <p14:creationId xmlns:p14="http://schemas.microsoft.com/office/powerpoint/2010/main" val="43080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Heat vs. Temperature Lab</a:t>
            </a:r>
          </a:p>
        </p:txBody>
      </p:sp>
    </p:spTree>
    <p:extLst>
      <p:ext uri="{BB962C8B-B14F-4D97-AF65-F5344CB8AC3E}">
        <p14:creationId xmlns:p14="http://schemas.microsoft.com/office/powerpoint/2010/main" val="35556880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12-15-15)</a:t>
            </a:r>
            <a:endParaRPr lang="en-US" dirty="0"/>
          </a:p>
        </p:txBody>
      </p:sp>
      <p:sp>
        <p:nvSpPr>
          <p:cNvPr id="3" name="Content Placeholder 2"/>
          <p:cNvSpPr>
            <a:spLocks noGrp="1"/>
          </p:cNvSpPr>
          <p:nvPr>
            <p:ph idx="1"/>
          </p:nvPr>
        </p:nvSpPr>
        <p:spPr/>
        <p:txBody>
          <a:bodyPr/>
          <a:lstStyle/>
          <a:p>
            <a:r>
              <a:rPr lang="en-US" dirty="0" smtClean="0"/>
              <a:t>Explain everything you remember from this chapter.</a:t>
            </a:r>
          </a:p>
          <a:p>
            <a:endParaRPr lang="en-US" dirty="0"/>
          </a:p>
          <a:p>
            <a:r>
              <a:rPr lang="en-US" dirty="0" smtClean="0"/>
              <a:t>Be specific. Think about heat transfer, conduction, convection, radiation, temperature, heat, thermal energy, and energy</a:t>
            </a:r>
            <a:endParaRPr lang="en-US" dirty="0"/>
          </a:p>
        </p:txBody>
      </p:sp>
    </p:spTree>
    <p:extLst>
      <p:ext uri="{BB962C8B-B14F-4D97-AF65-F5344CB8AC3E}">
        <p14:creationId xmlns:p14="http://schemas.microsoft.com/office/powerpoint/2010/main" val="39288802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Make a Lava Lamp</a:t>
            </a:r>
          </a:p>
          <a:p>
            <a:r>
              <a:rPr lang="en-US" dirty="0" smtClean="0"/>
              <a:t>Video: NOVA </a:t>
            </a:r>
            <a:r>
              <a:rPr lang="en-US" dirty="0" err="1" smtClean="0"/>
              <a:t>megastorm</a:t>
            </a:r>
            <a:endParaRPr lang="en-US" dirty="0" smtClean="0"/>
          </a:p>
        </p:txBody>
      </p:sp>
    </p:spTree>
    <p:extLst>
      <p:ext uri="{BB962C8B-B14F-4D97-AF65-F5344CB8AC3E}">
        <p14:creationId xmlns:p14="http://schemas.microsoft.com/office/powerpoint/2010/main" val="132367578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a:t>Review for the final exam by playing the review jeopardy game</a:t>
            </a:r>
          </a:p>
          <a:p>
            <a:r>
              <a:rPr lang="en-US" dirty="0"/>
              <a:t>Prepare for the final exam by reviewing concepts from throughout the semester.</a:t>
            </a:r>
          </a:p>
          <a:p>
            <a:endParaRPr lang="en-US" dirty="0"/>
          </a:p>
        </p:txBody>
      </p:sp>
    </p:spTree>
    <p:extLst>
      <p:ext uri="{BB962C8B-B14F-4D97-AF65-F5344CB8AC3E}">
        <p14:creationId xmlns:p14="http://schemas.microsoft.com/office/powerpoint/2010/main" val="4202735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investigate whether or not heat and temperature are the same thing by completing the heat vs. temperature lab</a:t>
            </a:r>
            <a:endParaRPr lang="en-US" dirty="0"/>
          </a:p>
        </p:txBody>
      </p:sp>
    </p:spTree>
    <p:extLst>
      <p:ext uri="{BB962C8B-B14F-4D97-AF65-F5344CB8AC3E}">
        <p14:creationId xmlns:p14="http://schemas.microsoft.com/office/powerpoint/2010/main" val="2675273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3490</TotalTime>
  <Words>2665</Words>
  <Application>Microsoft Office PowerPoint</Application>
  <PresentationFormat>On-screen Show (4:3)</PresentationFormat>
  <Paragraphs>366</Paragraphs>
  <Slides>82</Slides>
  <Notes>10</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Office Theme</vt:lpstr>
      <vt:lpstr>Ch. 4 Temperature and Heat</vt:lpstr>
      <vt:lpstr>Warm up (11-20-15)</vt:lpstr>
      <vt:lpstr>Outline</vt:lpstr>
      <vt:lpstr>Objectives</vt:lpstr>
      <vt:lpstr>Heat vs. Temperature</vt:lpstr>
      <vt:lpstr>Heat vs. Temperature Lab NB Set UP</vt:lpstr>
      <vt:lpstr>Warm up (11-23-15)</vt:lpstr>
      <vt:lpstr>Outline</vt:lpstr>
      <vt:lpstr>Objectives</vt:lpstr>
      <vt:lpstr>Warm up (11-24-15)</vt:lpstr>
      <vt:lpstr>Outline</vt:lpstr>
      <vt:lpstr>Objectives</vt:lpstr>
      <vt:lpstr>Mixing Warm and Cold Water</vt:lpstr>
      <vt:lpstr>Warm up (11-30-15)</vt:lpstr>
      <vt:lpstr>Outline</vt:lpstr>
      <vt:lpstr>Objectives</vt:lpstr>
      <vt:lpstr>Warm up (12-1-15)</vt:lpstr>
      <vt:lpstr>Outline</vt:lpstr>
      <vt:lpstr>Objectives</vt:lpstr>
      <vt:lpstr>What you learned before…</vt:lpstr>
      <vt:lpstr>What you will learn now…</vt:lpstr>
      <vt:lpstr>Warm up (12-2-15)</vt:lpstr>
      <vt:lpstr>Outline</vt:lpstr>
      <vt:lpstr>Objectives</vt:lpstr>
      <vt:lpstr>What you learned before…</vt:lpstr>
      <vt:lpstr>What you will learn now…</vt:lpstr>
      <vt:lpstr>Temperature depends on particle movement</vt:lpstr>
      <vt:lpstr>Temperature and Kinetic Energy</vt:lpstr>
      <vt:lpstr>Temperature doesn’t just measure speed of particles</vt:lpstr>
      <vt:lpstr>Measuring Temperature</vt:lpstr>
      <vt:lpstr>PowerPoint Presentation</vt:lpstr>
      <vt:lpstr>PowerPoint Presentation</vt:lpstr>
      <vt:lpstr>Measuring Temperature</vt:lpstr>
      <vt:lpstr>Energy Flow</vt:lpstr>
      <vt:lpstr>PowerPoint Presentation</vt:lpstr>
      <vt:lpstr>Measuring Heat</vt:lpstr>
      <vt:lpstr>PowerPoint Presentation</vt:lpstr>
      <vt:lpstr>Specific Heat</vt:lpstr>
      <vt:lpstr>Heat Transfer</vt:lpstr>
      <vt:lpstr>PowerPoint Presentation</vt:lpstr>
      <vt:lpstr>PowerPoint Presentation</vt:lpstr>
      <vt:lpstr>PowerPoint Presentation</vt:lpstr>
      <vt:lpstr>Read to Learn! Page 119</vt:lpstr>
      <vt:lpstr>Warm up (12-3-15)</vt:lpstr>
      <vt:lpstr>Outline</vt:lpstr>
      <vt:lpstr>Objectives</vt:lpstr>
      <vt:lpstr>Specific Heat</vt:lpstr>
      <vt:lpstr>Specific Heat of Water Demonstration</vt:lpstr>
      <vt:lpstr>Heat Transfer</vt:lpstr>
      <vt:lpstr>PowerPoint Presentation</vt:lpstr>
      <vt:lpstr>PowerPoint Presentation</vt:lpstr>
      <vt:lpstr>PowerPoint Presentation</vt:lpstr>
      <vt:lpstr>Read to Learn! Page 119</vt:lpstr>
      <vt:lpstr>Warm up (12-4-15)</vt:lpstr>
      <vt:lpstr>Outline</vt:lpstr>
      <vt:lpstr>Objectives</vt:lpstr>
      <vt:lpstr>Warm up (12-7-15)</vt:lpstr>
      <vt:lpstr>Outline</vt:lpstr>
      <vt:lpstr>Objectives</vt:lpstr>
      <vt:lpstr>Convection Current Demonstration</vt:lpstr>
      <vt:lpstr>Warm up (12-8-15)</vt:lpstr>
      <vt:lpstr>Outline</vt:lpstr>
      <vt:lpstr>Objectives</vt:lpstr>
      <vt:lpstr>Lava Lamp Creation</vt:lpstr>
      <vt:lpstr>Warm up (12-9-15)</vt:lpstr>
      <vt:lpstr>Outline</vt:lpstr>
      <vt:lpstr>Objectives</vt:lpstr>
      <vt:lpstr>NOVA inside the Megastorm</vt:lpstr>
      <vt:lpstr>Warm up (12-10-15)</vt:lpstr>
      <vt:lpstr>Outline</vt:lpstr>
      <vt:lpstr>Objectives</vt:lpstr>
      <vt:lpstr>NOVA inside the Megastorm</vt:lpstr>
      <vt:lpstr>Warm up (12-11-15)</vt:lpstr>
      <vt:lpstr>Outline</vt:lpstr>
      <vt:lpstr>Objectives</vt:lpstr>
      <vt:lpstr>NOVA inside the Megastorm</vt:lpstr>
      <vt:lpstr>Warm up (12-14-15)</vt:lpstr>
      <vt:lpstr>Outline</vt:lpstr>
      <vt:lpstr>Objectives</vt:lpstr>
      <vt:lpstr>Warm up (12-15-15)</vt:lpstr>
      <vt:lpstr>Outline</vt:lpstr>
      <vt:lpstr>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Clark</dc:creator>
  <cp:lastModifiedBy>Stephanie Clark</cp:lastModifiedBy>
  <cp:revision>55</cp:revision>
  <cp:lastPrinted>2014-12-10T15:25:03Z</cp:lastPrinted>
  <dcterms:created xsi:type="dcterms:W3CDTF">2014-11-24T19:40:31Z</dcterms:created>
  <dcterms:modified xsi:type="dcterms:W3CDTF">2015-12-02T19:39:43Z</dcterms:modified>
</cp:coreProperties>
</file>