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72" r:id="rId6"/>
    <p:sldId id="273" r:id="rId7"/>
    <p:sldId id="274" r:id="rId8"/>
    <p:sldId id="275" r:id="rId9"/>
    <p:sldId id="276" r:id="rId10"/>
    <p:sldId id="277" r:id="rId11"/>
    <p:sldId id="260" r:id="rId12"/>
    <p:sldId id="261" r:id="rId13"/>
    <p:sldId id="262" r:id="rId14"/>
    <p:sldId id="279" r:id="rId15"/>
    <p:sldId id="280" r:id="rId16"/>
    <p:sldId id="278" r:id="rId17"/>
    <p:sldId id="281" r:id="rId18"/>
    <p:sldId id="282" r:id="rId19"/>
    <p:sldId id="287" r:id="rId20"/>
    <p:sldId id="283" r:id="rId21"/>
    <p:sldId id="284" r:id="rId22"/>
    <p:sldId id="263" r:id="rId23"/>
    <p:sldId id="264" r:id="rId24"/>
    <p:sldId id="265" r:id="rId25"/>
    <p:sldId id="306" r:id="rId26"/>
    <p:sldId id="285" r:id="rId27"/>
    <p:sldId id="286" r:id="rId28"/>
    <p:sldId id="288" r:id="rId29"/>
    <p:sldId id="289" r:id="rId30"/>
    <p:sldId id="290" r:id="rId31"/>
    <p:sldId id="266" r:id="rId32"/>
    <p:sldId id="267" r:id="rId33"/>
    <p:sldId id="268" r:id="rId34"/>
    <p:sldId id="301" r:id="rId35"/>
    <p:sldId id="302" r:id="rId36"/>
    <p:sldId id="269" r:id="rId37"/>
    <p:sldId id="270" r:id="rId38"/>
    <p:sldId id="271" r:id="rId39"/>
    <p:sldId id="303" r:id="rId40"/>
    <p:sldId id="304" r:id="rId41"/>
    <p:sldId id="291" r:id="rId42"/>
    <p:sldId id="292" r:id="rId43"/>
    <p:sldId id="293" r:id="rId44"/>
    <p:sldId id="305" r:id="rId45"/>
    <p:sldId id="308" r:id="rId46"/>
    <p:sldId id="294" r:id="rId47"/>
    <p:sldId id="295" r:id="rId48"/>
    <p:sldId id="296" r:id="rId49"/>
    <p:sldId id="307" r:id="rId50"/>
    <p:sldId id="297" r:id="rId51"/>
    <p:sldId id="298" r:id="rId52"/>
    <p:sldId id="299"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E9583-F3D3-4081-B909-65F2A65CA27E}" type="datetimeFigureOut">
              <a:rPr lang="en-US" smtClean="0"/>
              <a:t>5/6/2015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84C51-4767-4E38-82E8-938B0E6170FF}" type="slidenum">
              <a:rPr lang="en-US" smtClean="0"/>
              <a:t>‹#›</a:t>
            </a:fld>
            <a:endParaRPr lang="en-US"/>
          </a:p>
        </p:txBody>
      </p:sp>
    </p:spTree>
    <p:extLst>
      <p:ext uri="{BB962C8B-B14F-4D97-AF65-F5344CB8AC3E}">
        <p14:creationId xmlns:p14="http://schemas.microsoft.com/office/powerpoint/2010/main" val="77610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retrieved</a:t>
            </a:r>
            <a:r>
              <a:rPr lang="en-US" baseline="0" dirty="0" smtClean="0"/>
              <a:t> from </a:t>
            </a:r>
            <a:r>
              <a:rPr lang="en-US" baseline="0" dirty="0" err="1" smtClean="0"/>
              <a:t>youtube</a:t>
            </a:r>
            <a:endParaRPr lang="en-US" dirty="0"/>
          </a:p>
        </p:txBody>
      </p:sp>
      <p:sp>
        <p:nvSpPr>
          <p:cNvPr id="4" name="Slide Number Placeholder 3"/>
          <p:cNvSpPr>
            <a:spLocks noGrp="1"/>
          </p:cNvSpPr>
          <p:nvPr>
            <p:ph type="sldNum" sz="quarter" idx="10"/>
          </p:nvPr>
        </p:nvSpPr>
        <p:spPr/>
        <p:txBody>
          <a:bodyPr/>
          <a:lstStyle/>
          <a:p>
            <a:fld id="{B7F84C51-4767-4E38-82E8-938B0E6170FF}" type="slidenum">
              <a:rPr lang="en-US" smtClean="0"/>
              <a:t>45</a:t>
            </a:fld>
            <a:endParaRPr lang="en-US"/>
          </a:p>
        </p:txBody>
      </p:sp>
    </p:spTree>
    <p:extLst>
      <p:ext uri="{BB962C8B-B14F-4D97-AF65-F5344CB8AC3E}">
        <p14:creationId xmlns:p14="http://schemas.microsoft.com/office/powerpoint/2010/main" val="1631343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887F1F-13B4-4425-A83A-5EAD45A75DA5}"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14497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87F1F-13B4-4425-A83A-5EAD45A75DA5}"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9692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87F1F-13B4-4425-A83A-5EAD45A75DA5}"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165095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87F1F-13B4-4425-A83A-5EAD45A75DA5}"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107093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87F1F-13B4-4425-A83A-5EAD45A75DA5}" type="datetimeFigureOut">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1019303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87F1F-13B4-4425-A83A-5EAD45A75DA5}"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172544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87F1F-13B4-4425-A83A-5EAD45A75DA5}" type="datetimeFigureOut">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3439057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87F1F-13B4-4425-A83A-5EAD45A75DA5}" type="datetimeFigureOut">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25050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87F1F-13B4-4425-A83A-5EAD45A75DA5}" type="datetimeFigureOut">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1420647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87F1F-13B4-4425-A83A-5EAD45A75DA5}"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378367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87F1F-13B4-4425-A83A-5EAD45A75DA5}" type="datetimeFigureOut">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F96BE-49B1-4C00-A0D0-ADC6C229F089}" type="slidenum">
              <a:rPr lang="en-US" smtClean="0"/>
              <a:t>‹#›</a:t>
            </a:fld>
            <a:endParaRPr lang="en-US"/>
          </a:p>
        </p:txBody>
      </p:sp>
    </p:spTree>
    <p:extLst>
      <p:ext uri="{BB962C8B-B14F-4D97-AF65-F5344CB8AC3E}">
        <p14:creationId xmlns:p14="http://schemas.microsoft.com/office/powerpoint/2010/main" val="138789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87F1F-13B4-4425-A83A-5EAD45A75DA5}" type="datetimeFigureOut">
              <a:rPr lang="en-US" smtClean="0"/>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F96BE-49B1-4C00-A0D0-ADC6C229F089}" type="slidenum">
              <a:rPr lang="en-US" smtClean="0"/>
              <a:t>‹#›</a:t>
            </a:fld>
            <a:endParaRPr lang="en-US"/>
          </a:p>
        </p:txBody>
      </p:sp>
    </p:spTree>
    <p:extLst>
      <p:ext uri="{BB962C8B-B14F-4D97-AF65-F5344CB8AC3E}">
        <p14:creationId xmlns:p14="http://schemas.microsoft.com/office/powerpoint/2010/main" val="357946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bcnews.com/video/nbc-learn/52082743#52082743" TargetMode="External"/><Relationship Id="rId2" Type="http://schemas.openxmlformats.org/officeDocument/2006/relationships/hyperlink" Target="http://science360.gov/obj/video/c5be5456-2e39-49a7-8118-218868df89eb/work-energy-pow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youtube.com/watch?v=0YZL18HHIB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discovery.com/tv-shows/mythbusters/about-this-show/physics-of-seesaw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13 Work and Energy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0355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work does it take?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do you think</a:t>
            </a:r>
          </a:p>
          <a:p>
            <a:pPr lvl="1"/>
            <a:r>
              <a:rPr lang="en-US" dirty="0" smtClean="0"/>
              <a:t>Approximately how much work does it take to pick up your notebook?</a:t>
            </a:r>
          </a:p>
          <a:p>
            <a:pPr lvl="1"/>
            <a:r>
              <a:rPr lang="en-US" dirty="0" smtClean="0"/>
              <a:t>How would the amount of work you do change if you were shorter? Taller?</a:t>
            </a:r>
          </a:p>
          <a:p>
            <a:pPr lvl="1"/>
            <a:r>
              <a:rPr lang="en-US" dirty="0" smtClean="0"/>
              <a:t>How much would are you doing on the notebook if you have stopped to talk to a friend?</a:t>
            </a:r>
          </a:p>
          <a:p>
            <a:r>
              <a:rPr lang="en-US" dirty="0" smtClean="0"/>
              <a:t>Challenge</a:t>
            </a:r>
          </a:p>
          <a:p>
            <a:pPr lvl="1"/>
            <a:r>
              <a:rPr lang="en-US" dirty="0" smtClean="0"/>
              <a:t>If you pick up a notebook 10 times a day during the school year, how much work do you do on the notebook in one year? (Assume there are 180 school days in a year)</a:t>
            </a:r>
            <a:endParaRPr lang="en-US" dirty="0"/>
          </a:p>
        </p:txBody>
      </p:sp>
    </p:spTree>
    <p:extLst>
      <p:ext uri="{BB962C8B-B14F-4D97-AF65-F5344CB8AC3E}">
        <p14:creationId xmlns:p14="http://schemas.microsoft.com/office/powerpoint/2010/main" val="364653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(4-30-15)</a:t>
            </a:r>
            <a:endParaRPr lang="en-US" dirty="0"/>
          </a:p>
        </p:txBody>
      </p:sp>
      <p:sp>
        <p:nvSpPr>
          <p:cNvPr id="3" name="Content Placeholder 2"/>
          <p:cNvSpPr>
            <a:spLocks noGrp="1"/>
          </p:cNvSpPr>
          <p:nvPr>
            <p:ph idx="1"/>
          </p:nvPr>
        </p:nvSpPr>
        <p:spPr/>
        <p:txBody>
          <a:bodyPr/>
          <a:lstStyle/>
          <a:p>
            <a:r>
              <a:rPr lang="en-US" dirty="0"/>
              <a:t>What is kinetic energy?</a:t>
            </a:r>
          </a:p>
          <a:p>
            <a:r>
              <a:rPr lang="en-US" dirty="0"/>
              <a:t>What is potential energy?</a:t>
            </a:r>
          </a:p>
          <a:p>
            <a:r>
              <a:rPr lang="en-US" dirty="0"/>
              <a:t>How are these two terms related, and how are they different?</a:t>
            </a:r>
          </a:p>
          <a:p>
            <a:endParaRPr lang="en-US" dirty="0"/>
          </a:p>
        </p:txBody>
      </p:sp>
    </p:spTree>
    <p:extLst>
      <p:ext uri="{BB962C8B-B14F-4D97-AF65-F5344CB8AC3E}">
        <p14:creationId xmlns:p14="http://schemas.microsoft.com/office/powerpoint/2010/main" val="1448930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How much work does it take?</a:t>
            </a:r>
          </a:p>
          <a:p>
            <a:endParaRPr lang="en-US" dirty="0" smtClean="0"/>
          </a:p>
        </p:txBody>
      </p:sp>
    </p:spTree>
    <p:extLst>
      <p:ext uri="{BB962C8B-B14F-4D97-AF65-F5344CB8AC3E}">
        <p14:creationId xmlns:p14="http://schemas.microsoft.com/office/powerpoint/2010/main" val="3037008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a:t>Students will be able to explain what happens to a bouncing basketball in terms of work and energy</a:t>
            </a:r>
          </a:p>
          <a:p>
            <a:r>
              <a:rPr lang="en-US" dirty="0"/>
              <a:t>Students will be able to calculate work being done on a notebook during the lab</a:t>
            </a:r>
          </a:p>
          <a:p>
            <a:r>
              <a:rPr lang="en-US" dirty="0"/>
              <a:t>Students will be able to identify the difference between work and energy</a:t>
            </a:r>
          </a:p>
          <a:p>
            <a:r>
              <a:rPr lang="en-US" dirty="0"/>
              <a:t>Students will be able to explain how to calculate work.</a:t>
            </a:r>
          </a:p>
          <a:p>
            <a:endParaRPr lang="en-US" dirty="0"/>
          </a:p>
        </p:txBody>
      </p:sp>
    </p:spTree>
    <p:extLst>
      <p:ext uri="{BB962C8B-B14F-4D97-AF65-F5344CB8AC3E}">
        <p14:creationId xmlns:p14="http://schemas.microsoft.com/office/powerpoint/2010/main" val="379690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work does it take? P. 422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Procedure</a:t>
            </a:r>
          </a:p>
          <a:p>
            <a:pPr lvl="1"/>
            <a:r>
              <a:rPr lang="en-US" dirty="0" smtClean="0"/>
              <a:t>Have a partner help you measure how high your shoulders are from the ground. Record the distance in meters. Round to the nearest tenth of a meter</a:t>
            </a:r>
          </a:p>
          <a:p>
            <a:pPr lvl="1"/>
            <a:r>
              <a:rPr lang="en-US" dirty="0" smtClean="0"/>
              <a:t>Attach the notebook to the spring scale. Then slowly lift the notebook to your shoulder and see how much force your are exerting. Record the amount in </a:t>
            </a:r>
            <a:r>
              <a:rPr lang="en-US" dirty="0" err="1" smtClean="0"/>
              <a:t>newtons</a:t>
            </a:r>
            <a:endParaRPr lang="en-US" dirty="0" smtClean="0"/>
          </a:p>
          <a:p>
            <a:pPr lvl="1"/>
            <a:r>
              <a:rPr lang="en-US" dirty="0" smtClean="0"/>
              <a:t>Calculate the work you did while lifting one notebook. Use this information to estimate how much work you do every day when you pick up all of your notebooks to take them to school</a:t>
            </a:r>
            <a:endParaRPr lang="en-US" dirty="0"/>
          </a:p>
        </p:txBody>
      </p:sp>
    </p:spTree>
    <p:extLst>
      <p:ext uri="{BB962C8B-B14F-4D97-AF65-F5344CB8AC3E}">
        <p14:creationId xmlns:p14="http://schemas.microsoft.com/office/powerpoint/2010/main" val="762871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work does it take?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do you think</a:t>
            </a:r>
          </a:p>
          <a:p>
            <a:pPr lvl="1"/>
            <a:r>
              <a:rPr lang="en-US" dirty="0" smtClean="0"/>
              <a:t>Approximately how much work does it take to pick up your notebook?</a:t>
            </a:r>
          </a:p>
          <a:p>
            <a:pPr lvl="1"/>
            <a:r>
              <a:rPr lang="en-US" dirty="0" smtClean="0"/>
              <a:t>How would the amount of work you do change if you were shorter? Taller?</a:t>
            </a:r>
          </a:p>
          <a:p>
            <a:pPr lvl="1"/>
            <a:r>
              <a:rPr lang="en-US" dirty="0" smtClean="0"/>
              <a:t>How much work are you doing on the notebook if you have stopped to talk to a friend?</a:t>
            </a:r>
          </a:p>
          <a:p>
            <a:r>
              <a:rPr lang="en-US" dirty="0" smtClean="0"/>
              <a:t>Challenge</a:t>
            </a:r>
          </a:p>
          <a:p>
            <a:pPr lvl="1"/>
            <a:r>
              <a:rPr lang="en-US" dirty="0" smtClean="0"/>
              <a:t>If you pick up a notebook 10 times a day during the school year, how much work do you do on the notebook in one year? (Assume there are 180 school days in a year)</a:t>
            </a:r>
            <a:endParaRPr lang="en-US" dirty="0"/>
          </a:p>
        </p:txBody>
      </p:sp>
    </p:spTree>
    <p:extLst>
      <p:ext uri="{BB962C8B-B14F-4D97-AF65-F5344CB8AC3E}">
        <p14:creationId xmlns:p14="http://schemas.microsoft.com/office/powerpoint/2010/main" val="3033366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13.2 Energy is transferred when work is done</a:t>
            </a:r>
            <a:endParaRPr lang="en-US" dirty="0"/>
          </a:p>
        </p:txBody>
      </p:sp>
      <p:sp>
        <p:nvSpPr>
          <p:cNvPr id="3" name="Content Placeholder 2"/>
          <p:cNvSpPr>
            <a:spLocks noGrp="1"/>
          </p:cNvSpPr>
          <p:nvPr>
            <p:ph idx="1"/>
          </p:nvPr>
        </p:nvSpPr>
        <p:spPr/>
        <p:txBody>
          <a:bodyPr/>
          <a:lstStyle/>
          <a:p>
            <a:r>
              <a:rPr lang="en-US" dirty="0" smtClean="0"/>
              <a:t>Work transfers energy</a:t>
            </a:r>
          </a:p>
          <a:p>
            <a:pPr lvl="1"/>
            <a:r>
              <a:rPr lang="en-US" i="1" dirty="0" smtClean="0"/>
              <a:t>Energy</a:t>
            </a:r>
            <a:r>
              <a:rPr lang="en-US" dirty="0" smtClean="0"/>
              <a:t> is the ability of a person or an object to do work or to cause a change</a:t>
            </a:r>
          </a:p>
          <a:p>
            <a:r>
              <a:rPr lang="en-US" dirty="0" smtClean="0"/>
              <a:t>Work changes potential and kinetic energy</a:t>
            </a:r>
          </a:p>
          <a:p>
            <a:pPr lvl="1"/>
            <a:r>
              <a:rPr lang="en-US" i="1" dirty="0" smtClean="0"/>
              <a:t>Kinetic energy</a:t>
            </a:r>
            <a:r>
              <a:rPr lang="en-US" dirty="0" smtClean="0"/>
              <a:t>: energy of motion</a:t>
            </a:r>
          </a:p>
          <a:p>
            <a:pPr lvl="1"/>
            <a:r>
              <a:rPr lang="en-US" i="1" dirty="0" smtClean="0"/>
              <a:t>Potential energy</a:t>
            </a:r>
            <a:r>
              <a:rPr lang="en-US" dirty="0" smtClean="0"/>
              <a:t>: stored energy, energy an object has due to its position or its shape</a:t>
            </a:r>
            <a:endParaRPr lang="en-US" dirty="0"/>
          </a:p>
        </p:txBody>
      </p:sp>
    </p:spTree>
    <p:extLst>
      <p:ext uri="{BB962C8B-B14F-4D97-AF65-F5344CB8AC3E}">
        <p14:creationId xmlns:p14="http://schemas.microsoft.com/office/powerpoint/2010/main" val="201965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13.2 Energy is transferred when work is done</a:t>
            </a:r>
          </a:p>
        </p:txBody>
      </p:sp>
      <p:sp>
        <p:nvSpPr>
          <p:cNvPr id="3" name="Content Placeholder 2"/>
          <p:cNvSpPr>
            <a:spLocks noGrp="1"/>
          </p:cNvSpPr>
          <p:nvPr>
            <p:ph idx="1"/>
          </p:nvPr>
        </p:nvSpPr>
        <p:spPr/>
        <p:txBody>
          <a:bodyPr/>
          <a:lstStyle/>
          <a:p>
            <a:r>
              <a:rPr lang="en-US" dirty="0" smtClean="0"/>
              <a:t>Gravitational Potential Energy = mass * gravitational acceleration* height</a:t>
            </a:r>
          </a:p>
          <a:p>
            <a:r>
              <a:rPr lang="en-US" i="1" dirty="0" smtClean="0"/>
              <a:t>GPE = </a:t>
            </a:r>
            <a:r>
              <a:rPr lang="en-US" i="1" dirty="0" err="1" smtClean="0"/>
              <a:t>mgh</a:t>
            </a:r>
            <a:endParaRPr lang="en-US" i="1" dirty="0" smtClean="0"/>
          </a:p>
          <a:p>
            <a:r>
              <a:rPr lang="en-US" dirty="0"/>
              <a:t> </a:t>
            </a:r>
            <a:r>
              <a:rPr lang="en-US" dirty="0" smtClean="0"/>
              <a:t>page 427 – work through the example together</a:t>
            </a:r>
          </a:p>
          <a:p>
            <a:r>
              <a:rPr lang="en-US" dirty="0" smtClean="0"/>
              <a:t>Kinetic Energy = (mass * sq. velocity) / 2</a:t>
            </a:r>
          </a:p>
          <a:p>
            <a:r>
              <a:rPr lang="en-US" dirty="0" smtClean="0"/>
              <a:t>P. 428 – work through the example together</a:t>
            </a:r>
            <a:endParaRPr lang="en-US" dirty="0"/>
          </a:p>
        </p:txBody>
      </p:sp>
    </p:spTree>
    <p:extLst>
      <p:ext uri="{BB962C8B-B14F-4D97-AF65-F5344CB8AC3E}">
        <p14:creationId xmlns:p14="http://schemas.microsoft.com/office/powerpoint/2010/main" val="156505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13.2 Energy is transferred when work is done</a:t>
            </a:r>
          </a:p>
        </p:txBody>
      </p:sp>
      <p:sp>
        <p:nvSpPr>
          <p:cNvPr id="3" name="Content Placeholder 2"/>
          <p:cNvSpPr>
            <a:spLocks noGrp="1"/>
          </p:cNvSpPr>
          <p:nvPr>
            <p:ph idx="1"/>
          </p:nvPr>
        </p:nvSpPr>
        <p:spPr/>
        <p:txBody>
          <a:bodyPr/>
          <a:lstStyle/>
          <a:p>
            <a:r>
              <a:rPr lang="en-US" dirty="0" smtClean="0"/>
              <a:t>Mechanical Energy – the energy possessed by an object due to its motion or position</a:t>
            </a:r>
          </a:p>
          <a:p>
            <a:pPr lvl="1"/>
            <a:r>
              <a:rPr lang="en-US" dirty="0" smtClean="0"/>
              <a:t>Combined potential and kinetic energy</a:t>
            </a:r>
          </a:p>
          <a:p>
            <a:pPr lvl="1"/>
            <a:r>
              <a:rPr lang="en-US" dirty="0" smtClean="0"/>
              <a:t>ME = PE + KE</a:t>
            </a:r>
            <a:endParaRPr lang="en-US" dirty="0"/>
          </a:p>
        </p:txBody>
      </p:sp>
    </p:spTree>
    <p:extLst>
      <p:ext uri="{BB962C8B-B14F-4D97-AF65-F5344CB8AC3E}">
        <p14:creationId xmlns:p14="http://schemas.microsoft.com/office/powerpoint/2010/main" val="636962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13.2 Energy is transferred when work is done</a:t>
            </a:r>
          </a:p>
        </p:txBody>
      </p:sp>
      <p:sp>
        <p:nvSpPr>
          <p:cNvPr id="3" name="Content Placeholder 2"/>
          <p:cNvSpPr>
            <a:spLocks noGrp="1"/>
          </p:cNvSpPr>
          <p:nvPr>
            <p:ph idx="1"/>
          </p:nvPr>
        </p:nvSpPr>
        <p:spPr/>
        <p:txBody>
          <a:bodyPr/>
          <a:lstStyle/>
          <a:p>
            <a:r>
              <a:rPr lang="en-US" dirty="0" smtClean="0"/>
              <a:t>Total amount of energy is constant</a:t>
            </a:r>
          </a:p>
          <a:p>
            <a:pPr lvl="1"/>
            <a:r>
              <a:rPr lang="en-US" i="1" dirty="0" smtClean="0"/>
              <a:t>Law of conservation of energy</a:t>
            </a:r>
            <a:r>
              <a:rPr lang="en-US" dirty="0" smtClean="0"/>
              <a:t>: energy can be transferred and transformed, but all of the energy is still present somewhere in one form or another</a:t>
            </a:r>
          </a:p>
          <a:p>
            <a:pPr lvl="1"/>
            <a:r>
              <a:rPr lang="en-US" dirty="0" smtClean="0"/>
              <a:t>Losing mechanical energy – read through the section on page 430 to understand how a pendulum works and eventually stops</a:t>
            </a:r>
          </a:p>
          <a:p>
            <a:r>
              <a:rPr lang="en-US" dirty="0" smtClean="0"/>
              <a:t>Forms of energy</a:t>
            </a:r>
          </a:p>
          <a:p>
            <a:pPr lvl="1"/>
            <a:r>
              <a:rPr lang="en-US" dirty="0" smtClean="0"/>
              <a:t>Thermal, chemical, nuclear, electromagnetic</a:t>
            </a:r>
            <a:endParaRPr lang="en-US" dirty="0"/>
          </a:p>
        </p:txBody>
      </p:sp>
    </p:spTree>
    <p:extLst>
      <p:ext uri="{BB962C8B-B14F-4D97-AF65-F5344CB8AC3E}">
        <p14:creationId xmlns:p14="http://schemas.microsoft.com/office/powerpoint/2010/main" val="186025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(4-29-15)</a:t>
            </a:r>
            <a:endParaRPr lang="en-US" dirty="0"/>
          </a:p>
        </p:txBody>
      </p:sp>
      <p:sp>
        <p:nvSpPr>
          <p:cNvPr id="3" name="Content Placeholder 2"/>
          <p:cNvSpPr>
            <a:spLocks noGrp="1"/>
          </p:cNvSpPr>
          <p:nvPr>
            <p:ph idx="1"/>
          </p:nvPr>
        </p:nvSpPr>
        <p:spPr/>
        <p:txBody>
          <a:bodyPr/>
          <a:lstStyle/>
          <a:p>
            <a:r>
              <a:rPr lang="en-US" dirty="0" smtClean="0"/>
              <a:t>Explain what work and energy mean in terms of science.</a:t>
            </a:r>
            <a:endParaRPr lang="en-US" dirty="0"/>
          </a:p>
        </p:txBody>
      </p:sp>
    </p:spTree>
    <p:extLst>
      <p:ext uri="{BB962C8B-B14F-4D97-AF65-F5344CB8AC3E}">
        <p14:creationId xmlns:p14="http://schemas.microsoft.com/office/powerpoint/2010/main" val="1083795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mechanical energy change? P. 429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Procedure:</a:t>
            </a:r>
          </a:p>
          <a:p>
            <a:pPr marL="971550" lvl="1" indent="-514350">
              <a:buFont typeface="+mj-lt"/>
              <a:buAutoNum type="arabicPeriod"/>
            </a:pPr>
            <a:r>
              <a:rPr lang="en-US" dirty="0" smtClean="0"/>
              <a:t>Find and record the mass of the ball</a:t>
            </a:r>
          </a:p>
          <a:p>
            <a:pPr marL="971550" lvl="1" indent="-514350">
              <a:buFont typeface="+mj-lt"/>
              <a:buAutoNum type="arabicPeriod"/>
            </a:pPr>
            <a:r>
              <a:rPr lang="en-US" dirty="0" smtClean="0"/>
              <a:t>Build a ramp with the board and books. Measure and record the height of the ramp. You will place the ball at the top of the ramp, so calculate the ball’s potential energy at the top of the ramp using mass and height.</a:t>
            </a:r>
          </a:p>
          <a:p>
            <a:pPr marL="971550" lvl="1" indent="-514350">
              <a:buFont typeface="+mj-lt"/>
              <a:buAutoNum type="arabicPeriod"/>
            </a:pPr>
            <a:r>
              <a:rPr lang="en-US" dirty="0" smtClean="0"/>
              <a:t>Mark a line on the floor with tape 30 cm from the bottom of the ramp</a:t>
            </a:r>
          </a:p>
          <a:p>
            <a:pPr marL="971550" lvl="1" indent="-514350">
              <a:buFont typeface="+mj-lt"/>
              <a:buAutoNum type="arabicPeriod"/>
            </a:pPr>
            <a:r>
              <a:rPr lang="en-US" dirty="0" smtClean="0"/>
              <a:t>Place the ball at the top of the ramp and release it without pushing. Time how long the ball takes to travel from the end of the ramp to the tape</a:t>
            </a:r>
          </a:p>
          <a:p>
            <a:pPr marL="971550" lvl="1" indent="-514350">
              <a:buFont typeface="+mj-lt"/>
              <a:buAutoNum type="arabicPeriod"/>
            </a:pPr>
            <a:r>
              <a:rPr lang="en-US" dirty="0" smtClean="0"/>
              <a:t>Calculate the ball’s speed using the time you measured in step 4. use this speed to calculate the ball’s kinetic energy after it rolled down the ramp</a:t>
            </a:r>
            <a:endParaRPr lang="en-US" dirty="0"/>
          </a:p>
        </p:txBody>
      </p:sp>
    </p:spTree>
    <p:extLst>
      <p:ext uri="{BB962C8B-B14F-4D97-AF65-F5344CB8AC3E}">
        <p14:creationId xmlns:p14="http://schemas.microsoft.com/office/powerpoint/2010/main" val="2147836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mechanical energy change?</a:t>
            </a:r>
          </a:p>
        </p:txBody>
      </p:sp>
      <p:sp>
        <p:nvSpPr>
          <p:cNvPr id="3" name="Content Placeholder 2"/>
          <p:cNvSpPr>
            <a:spLocks noGrp="1"/>
          </p:cNvSpPr>
          <p:nvPr>
            <p:ph idx="1"/>
          </p:nvPr>
        </p:nvSpPr>
        <p:spPr/>
        <p:txBody>
          <a:bodyPr>
            <a:normAutofit fontScale="92500" lnSpcReduction="10000"/>
          </a:bodyPr>
          <a:lstStyle/>
          <a:p>
            <a:r>
              <a:rPr lang="en-US" b="1" dirty="0" smtClean="0"/>
              <a:t>What do you think?</a:t>
            </a:r>
          </a:p>
          <a:p>
            <a:pPr lvl="1"/>
            <a:r>
              <a:rPr lang="en-US" dirty="0" smtClean="0"/>
              <a:t>At the top of the ramp, how much potential energy did the ball have? How much kinetic energy did the ball have at the top of the ramp? What was the mechanical energy of the ball at the top of the ramp?</a:t>
            </a:r>
          </a:p>
          <a:p>
            <a:pPr lvl="1"/>
            <a:r>
              <a:rPr lang="en-US" dirty="0" smtClean="0"/>
              <a:t>Compare the ball’s mechanical energy at the top of the ramp with its mechanical energy at the bottom of the ramp. Are they the same? Why or why not?</a:t>
            </a:r>
          </a:p>
          <a:p>
            <a:r>
              <a:rPr lang="en-US" b="1" dirty="0" smtClean="0"/>
              <a:t>Challenge</a:t>
            </a:r>
          </a:p>
          <a:p>
            <a:pPr lvl="1"/>
            <a:r>
              <a:rPr lang="en-US" dirty="0" smtClean="0"/>
              <a:t>Other than gravity, what forces could have affected the movement of the ball?</a:t>
            </a:r>
            <a:endParaRPr lang="en-US" dirty="0"/>
          </a:p>
        </p:txBody>
      </p:sp>
    </p:spTree>
    <p:extLst>
      <p:ext uri="{BB962C8B-B14F-4D97-AF65-F5344CB8AC3E}">
        <p14:creationId xmlns:p14="http://schemas.microsoft.com/office/powerpoint/2010/main" val="122731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(5-1-15)</a:t>
            </a:r>
            <a:endParaRPr lang="en-US" dirty="0"/>
          </a:p>
        </p:txBody>
      </p:sp>
      <p:sp>
        <p:nvSpPr>
          <p:cNvPr id="3" name="Content Placeholder 2"/>
          <p:cNvSpPr>
            <a:spLocks noGrp="1"/>
          </p:cNvSpPr>
          <p:nvPr>
            <p:ph idx="1"/>
          </p:nvPr>
        </p:nvSpPr>
        <p:spPr/>
        <p:txBody>
          <a:bodyPr/>
          <a:lstStyle/>
          <a:p>
            <a:r>
              <a:rPr lang="en-US" dirty="0" smtClean="0"/>
              <a:t>How are kinetic energy and potential energy related to an object’s position?</a:t>
            </a:r>
            <a:endParaRPr lang="en-US" dirty="0"/>
          </a:p>
        </p:txBody>
      </p:sp>
    </p:spTree>
    <p:extLst>
      <p:ext uri="{BB962C8B-B14F-4D97-AF65-F5344CB8AC3E}">
        <p14:creationId xmlns:p14="http://schemas.microsoft.com/office/powerpoint/2010/main" val="2724315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How does mechanical energy change?</a:t>
            </a:r>
          </a:p>
        </p:txBody>
      </p:sp>
    </p:spTree>
    <p:extLst>
      <p:ext uri="{BB962C8B-B14F-4D97-AF65-F5344CB8AC3E}">
        <p14:creationId xmlns:p14="http://schemas.microsoft.com/office/powerpoint/2010/main" val="2945658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r>
              <a:rPr lang="en-US" dirty="0" smtClean="0"/>
              <a:t>Students will construct ramps to conduct experiments</a:t>
            </a:r>
          </a:p>
          <a:p>
            <a:r>
              <a:rPr lang="en-US" dirty="0" smtClean="0"/>
              <a:t>Students will measure kinetic energy and potential energy to calculate mechanical energy</a:t>
            </a:r>
          </a:p>
          <a:p>
            <a:r>
              <a:rPr lang="en-US" dirty="0" smtClean="0"/>
              <a:t>Students will determine the difference in energy from the beginning and end of experiments</a:t>
            </a:r>
          </a:p>
          <a:p>
            <a:r>
              <a:rPr lang="en-US" dirty="0" smtClean="0"/>
              <a:t>Students will explain how potential energy relates to position of objects.</a:t>
            </a:r>
            <a:endParaRPr lang="en-US" dirty="0"/>
          </a:p>
        </p:txBody>
      </p:sp>
    </p:spTree>
    <p:extLst>
      <p:ext uri="{BB962C8B-B14F-4D97-AF65-F5344CB8AC3E}">
        <p14:creationId xmlns:p14="http://schemas.microsoft.com/office/powerpoint/2010/main" val="4139256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Energy, and Power - Hockey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science360.gov/obj/video/c5be5456-2e39-49a7-8118-218868df89eb/work-energy-power</a:t>
            </a:r>
            <a:endParaRPr lang="en-US" dirty="0" smtClean="0"/>
          </a:p>
          <a:p>
            <a:endParaRPr lang="en-US" dirty="0"/>
          </a:p>
          <a:p>
            <a:endParaRPr lang="en-US" dirty="0" smtClean="0"/>
          </a:p>
          <a:p>
            <a:r>
              <a:rPr lang="en-US" dirty="0" smtClean="0"/>
              <a:t>Golf</a:t>
            </a:r>
          </a:p>
          <a:p>
            <a:r>
              <a:rPr lang="en-US" dirty="0">
                <a:hlinkClick r:id="rId3"/>
              </a:rPr>
              <a:t>http://</a:t>
            </a:r>
            <a:r>
              <a:rPr lang="en-US" dirty="0" smtClean="0">
                <a:hlinkClick r:id="rId3"/>
              </a:rPr>
              <a:t>www.nbcnews.com/video/nbc-learn/52082743#52082743</a:t>
            </a:r>
            <a:endParaRPr lang="en-US" dirty="0" smtClean="0"/>
          </a:p>
          <a:p>
            <a:endParaRPr lang="en-US" dirty="0" smtClean="0"/>
          </a:p>
          <a:p>
            <a:endParaRPr lang="en-US" dirty="0"/>
          </a:p>
        </p:txBody>
      </p:sp>
    </p:spTree>
    <p:extLst>
      <p:ext uri="{BB962C8B-B14F-4D97-AF65-F5344CB8AC3E}">
        <p14:creationId xmlns:p14="http://schemas.microsoft.com/office/powerpoint/2010/main" val="1576623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mechanical energy change? P. 429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Procedure:</a:t>
            </a:r>
          </a:p>
          <a:p>
            <a:pPr marL="971550" lvl="1" indent="-514350">
              <a:buFont typeface="+mj-lt"/>
              <a:buAutoNum type="arabicPeriod"/>
            </a:pPr>
            <a:r>
              <a:rPr lang="en-US" dirty="0" smtClean="0"/>
              <a:t>Find and record the mass of the ball</a:t>
            </a:r>
          </a:p>
          <a:p>
            <a:pPr marL="971550" lvl="1" indent="-514350">
              <a:buFont typeface="+mj-lt"/>
              <a:buAutoNum type="arabicPeriod"/>
            </a:pPr>
            <a:r>
              <a:rPr lang="en-US" dirty="0" smtClean="0"/>
              <a:t>Build a ramp with the board and books. Measure and record the height of the ramp. You will place the ball at the top of the ramp, so calculate the ball’s potential energy at the top of the ramp using mass and height.</a:t>
            </a:r>
          </a:p>
          <a:p>
            <a:pPr marL="971550" lvl="1" indent="-514350">
              <a:buFont typeface="+mj-lt"/>
              <a:buAutoNum type="arabicPeriod"/>
            </a:pPr>
            <a:r>
              <a:rPr lang="en-US" dirty="0" smtClean="0"/>
              <a:t>Mark a line on the floor with tape 30 cm from the bottom of the ramp</a:t>
            </a:r>
          </a:p>
          <a:p>
            <a:pPr marL="971550" lvl="1" indent="-514350">
              <a:buFont typeface="+mj-lt"/>
              <a:buAutoNum type="arabicPeriod"/>
            </a:pPr>
            <a:r>
              <a:rPr lang="en-US" dirty="0" smtClean="0"/>
              <a:t>Place the ball at the top of the ramp and release it without pushing. Time how long the ball takes to travel from the end of the ramp to the tape</a:t>
            </a:r>
          </a:p>
          <a:p>
            <a:pPr marL="971550" lvl="1" indent="-514350">
              <a:buFont typeface="+mj-lt"/>
              <a:buAutoNum type="arabicPeriod"/>
            </a:pPr>
            <a:r>
              <a:rPr lang="en-US" dirty="0" smtClean="0"/>
              <a:t>Calculate the ball’s speed using the time you measured in step 4. use this speed to calculate the ball’s kinetic energy after it rolled down the ramp</a:t>
            </a:r>
            <a:endParaRPr lang="en-US" dirty="0"/>
          </a:p>
        </p:txBody>
      </p:sp>
    </p:spTree>
    <p:extLst>
      <p:ext uri="{BB962C8B-B14F-4D97-AF65-F5344CB8AC3E}">
        <p14:creationId xmlns:p14="http://schemas.microsoft.com/office/powerpoint/2010/main" val="32764439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mechanical energy change?</a:t>
            </a:r>
          </a:p>
        </p:txBody>
      </p:sp>
      <p:sp>
        <p:nvSpPr>
          <p:cNvPr id="3" name="Content Placeholder 2"/>
          <p:cNvSpPr>
            <a:spLocks noGrp="1"/>
          </p:cNvSpPr>
          <p:nvPr>
            <p:ph idx="1"/>
          </p:nvPr>
        </p:nvSpPr>
        <p:spPr/>
        <p:txBody>
          <a:bodyPr>
            <a:normAutofit fontScale="92500" lnSpcReduction="10000"/>
          </a:bodyPr>
          <a:lstStyle/>
          <a:p>
            <a:r>
              <a:rPr lang="en-US" b="1" dirty="0" smtClean="0"/>
              <a:t>What do you think?</a:t>
            </a:r>
          </a:p>
          <a:p>
            <a:pPr lvl="1"/>
            <a:r>
              <a:rPr lang="en-US" dirty="0" smtClean="0"/>
              <a:t>At the top of the ramp, how much potential energy did the ball have? How much kinetic energy did the ball have at the top of the ramp? What was the mechanical energy of the ball at the top of the ramp?</a:t>
            </a:r>
          </a:p>
          <a:p>
            <a:pPr lvl="1"/>
            <a:r>
              <a:rPr lang="en-US" dirty="0" smtClean="0"/>
              <a:t>Compare the ball’s mechanical energy at the top of the ramp with its mechanical energy at the bottom of the ramp. Are they the same? Why or why not?</a:t>
            </a:r>
          </a:p>
          <a:p>
            <a:r>
              <a:rPr lang="en-US" b="1" dirty="0" smtClean="0"/>
              <a:t>Challenge</a:t>
            </a:r>
          </a:p>
          <a:p>
            <a:pPr lvl="1"/>
            <a:r>
              <a:rPr lang="en-US" dirty="0" smtClean="0"/>
              <a:t>Other than gravity, what forces could have affected the movement of the ball?</a:t>
            </a:r>
            <a:endParaRPr lang="en-US" dirty="0"/>
          </a:p>
        </p:txBody>
      </p:sp>
    </p:spTree>
    <p:extLst>
      <p:ext uri="{BB962C8B-B14F-4D97-AF65-F5344CB8AC3E}">
        <p14:creationId xmlns:p14="http://schemas.microsoft.com/office/powerpoint/2010/main" val="34280739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13.3 Power is the rate at which work is done</a:t>
            </a:r>
            <a:endParaRPr lang="en-US" dirty="0"/>
          </a:p>
        </p:txBody>
      </p:sp>
      <p:sp>
        <p:nvSpPr>
          <p:cNvPr id="3" name="Content Placeholder 2"/>
          <p:cNvSpPr>
            <a:spLocks noGrp="1"/>
          </p:cNvSpPr>
          <p:nvPr>
            <p:ph idx="1"/>
          </p:nvPr>
        </p:nvSpPr>
        <p:spPr/>
        <p:txBody>
          <a:bodyPr/>
          <a:lstStyle/>
          <a:p>
            <a:r>
              <a:rPr lang="en-US" dirty="0" smtClean="0"/>
              <a:t>Power can be calculated from work and time</a:t>
            </a:r>
          </a:p>
          <a:p>
            <a:pPr lvl="1"/>
            <a:r>
              <a:rPr lang="en-US" b="1" dirty="0" smtClean="0"/>
              <a:t>Power</a:t>
            </a:r>
            <a:r>
              <a:rPr lang="en-US" dirty="0" smtClean="0"/>
              <a:t>: the rate at which you do work</a:t>
            </a:r>
          </a:p>
          <a:p>
            <a:pPr lvl="2"/>
            <a:r>
              <a:rPr lang="en-US" dirty="0" smtClean="0"/>
              <a:t>Power = work / time      P = W/t</a:t>
            </a:r>
          </a:p>
          <a:p>
            <a:pPr lvl="2"/>
            <a:r>
              <a:rPr lang="en-US" i="1" dirty="0" smtClean="0"/>
              <a:t>Watt (W) </a:t>
            </a:r>
            <a:r>
              <a:rPr lang="en-US" dirty="0" smtClean="0"/>
              <a:t>standard unit for power, joules of work per second</a:t>
            </a:r>
          </a:p>
          <a:p>
            <a:pPr lvl="3"/>
            <a:r>
              <a:rPr lang="en-US" dirty="0" smtClean="0"/>
              <a:t>P. 436 example problem</a:t>
            </a:r>
          </a:p>
          <a:p>
            <a:pPr lvl="1"/>
            <a:r>
              <a:rPr lang="en-US" b="1" dirty="0" smtClean="0"/>
              <a:t>Horsepower</a:t>
            </a:r>
            <a:r>
              <a:rPr lang="en-US" dirty="0" smtClean="0"/>
              <a:t> – amount of work a horse can do in a minute</a:t>
            </a:r>
            <a:endParaRPr lang="en-US" dirty="0"/>
          </a:p>
        </p:txBody>
      </p:sp>
    </p:spTree>
    <p:extLst>
      <p:ext uri="{BB962C8B-B14F-4D97-AF65-F5344CB8AC3E}">
        <p14:creationId xmlns:p14="http://schemas.microsoft.com/office/powerpoint/2010/main" val="3147995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power do you have? P. 437	</a:t>
            </a:r>
            <a:endParaRPr lang="en-US" dirty="0"/>
          </a:p>
        </p:txBody>
      </p:sp>
      <p:sp>
        <p:nvSpPr>
          <p:cNvPr id="3" name="Content Placeholder 2"/>
          <p:cNvSpPr>
            <a:spLocks noGrp="1"/>
          </p:cNvSpPr>
          <p:nvPr>
            <p:ph idx="1"/>
          </p:nvPr>
        </p:nvSpPr>
        <p:spPr/>
        <p:txBody>
          <a:bodyPr/>
          <a:lstStyle/>
          <a:p>
            <a:r>
              <a:rPr lang="en-US" b="1" dirty="0" smtClean="0"/>
              <a:t>Procedure</a:t>
            </a:r>
          </a:p>
          <a:p>
            <a:pPr lvl="1"/>
            <a:r>
              <a:rPr lang="en-US" dirty="0" smtClean="0"/>
              <a:t>Measure a length of 5 meters on the floor. Mark the beginning and the end of the 5 meters with tape. </a:t>
            </a:r>
          </a:p>
          <a:p>
            <a:pPr lvl="1"/>
            <a:r>
              <a:rPr lang="en-US" dirty="0" smtClean="0"/>
              <a:t>Attach the object to the spring scale with a piece of string. Slowly pull the object across the floor using a steady amount of force. Record the force and the time it takes you to pull the object</a:t>
            </a:r>
          </a:p>
          <a:p>
            <a:pPr lvl="1"/>
            <a:endParaRPr lang="en-US" dirty="0"/>
          </a:p>
        </p:txBody>
      </p:sp>
    </p:spTree>
    <p:extLst>
      <p:ext uri="{BB962C8B-B14F-4D97-AF65-F5344CB8AC3E}">
        <p14:creationId xmlns:p14="http://schemas.microsoft.com/office/powerpoint/2010/main" val="3082939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Bouncing Ball</a:t>
            </a:r>
          </a:p>
          <a:p>
            <a:r>
              <a:rPr lang="en-US" dirty="0" smtClean="0"/>
              <a:t>Work and energy</a:t>
            </a:r>
          </a:p>
          <a:p>
            <a:r>
              <a:rPr lang="en-US" dirty="0" smtClean="0"/>
              <a:t>13.1 Read</a:t>
            </a:r>
          </a:p>
          <a:p>
            <a:r>
              <a:rPr lang="en-US" dirty="0" smtClean="0"/>
              <a:t>How do you work?</a:t>
            </a:r>
          </a:p>
        </p:txBody>
      </p:sp>
    </p:spTree>
    <p:extLst>
      <p:ext uri="{BB962C8B-B14F-4D97-AF65-F5344CB8AC3E}">
        <p14:creationId xmlns:p14="http://schemas.microsoft.com/office/powerpoint/2010/main" val="169758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power do you have?</a:t>
            </a:r>
            <a:endParaRPr lang="en-US" dirty="0"/>
          </a:p>
        </p:txBody>
      </p:sp>
      <p:sp>
        <p:nvSpPr>
          <p:cNvPr id="3" name="Content Placeholder 2"/>
          <p:cNvSpPr>
            <a:spLocks noGrp="1"/>
          </p:cNvSpPr>
          <p:nvPr>
            <p:ph idx="1"/>
          </p:nvPr>
        </p:nvSpPr>
        <p:spPr/>
        <p:txBody>
          <a:bodyPr/>
          <a:lstStyle/>
          <a:p>
            <a:r>
              <a:rPr lang="en-US" b="1" i="1" dirty="0" smtClean="0"/>
              <a:t>What do you think?</a:t>
            </a:r>
          </a:p>
          <a:p>
            <a:pPr lvl="1"/>
            <a:r>
              <a:rPr lang="en-US" dirty="0" smtClean="0"/>
              <a:t>How much power did you use to pull the object 5 meters?</a:t>
            </a:r>
          </a:p>
          <a:p>
            <a:pPr lvl="1"/>
            <a:r>
              <a:rPr lang="en-US" dirty="0" smtClean="0"/>
              <a:t>How do you think you could increase the power you used? How could you decrease the power?</a:t>
            </a:r>
          </a:p>
          <a:p>
            <a:r>
              <a:rPr lang="en-US" b="1" i="1" dirty="0" smtClean="0"/>
              <a:t>Challenge</a:t>
            </a:r>
          </a:p>
          <a:p>
            <a:pPr lvl="1"/>
            <a:r>
              <a:rPr lang="en-US" dirty="0" smtClean="0"/>
              <a:t>How quickly would you have to drag the object along the floor to produce 40 watts of power?</a:t>
            </a:r>
          </a:p>
        </p:txBody>
      </p:sp>
    </p:spTree>
    <p:extLst>
      <p:ext uri="{BB962C8B-B14F-4D97-AF65-F5344CB8AC3E}">
        <p14:creationId xmlns:p14="http://schemas.microsoft.com/office/powerpoint/2010/main" val="9048983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(5-4-15)</a:t>
            </a:r>
            <a:endParaRPr lang="en-US" dirty="0"/>
          </a:p>
        </p:txBody>
      </p:sp>
      <p:sp>
        <p:nvSpPr>
          <p:cNvPr id="3" name="Content Placeholder 2"/>
          <p:cNvSpPr>
            <a:spLocks noGrp="1"/>
          </p:cNvSpPr>
          <p:nvPr>
            <p:ph idx="1"/>
          </p:nvPr>
        </p:nvSpPr>
        <p:spPr/>
        <p:txBody>
          <a:bodyPr/>
          <a:lstStyle/>
          <a:p>
            <a:r>
              <a:rPr lang="en-US" dirty="0" smtClean="0"/>
              <a:t>Explain how energy can be transferred between kinetic energy and potential energy.</a:t>
            </a:r>
            <a:endParaRPr lang="en-US" dirty="0"/>
          </a:p>
        </p:txBody>
      </p:sp>
    </p:spTree>
    <p:extLst>
      <p:ext uri="{BB962C8B-B14F-4D97-AF65-F5344CB8AC3E}">
        <p14:creationId xmlns:p14="http://schemas.microsoft.com/office/powerpoint/2010/main" val="21789536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How much Power do you have?</a:t>
            </a:r>
          </a:p>
        </p:txBody>
      </p:sp>
    </p:spTree>
    <p:extLst>
      <p:ext uri="{BB962C8B-B14F-4D97-AF65-F5344CB8AC3E}">
        <p14:creationId xmlns:p14="http://schemas.microsoft.com/office/powerpoint/2010/main" val="28830826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r>
              <a:rPr lang="en-US" dirty="0"/>
              <a:t>Students will construct ramps to conduct experiments</a:t>
            </a:r>
          </a:p>
          <a:p>
            <a:r>
              <a:rPr lang="en-US" dirty="0"/>
              <a:t>Students will measure kinetic energy and potential energy to calculate mechanical energy</a:t>
            </a:r>
          </a:p>
          <a:p>
            <a:r>
              <a:rPr lang="en-US" dirty="0"/>
              <a:t>Students will determine the difference in energy from the beginning and end of experiments</a:t>
            </a:r>
          </a:p>
          <a:p>
            <a:r>
              <a:rPr lang="en-US" dirty="0"/>
              <a:t>Students will explain how potential energy relates to position of objects.</a:t>
            </a:r>
          </a:p>
          <a:p>
            <a:endParaRPr lang="en-US" dirty="0"/>
          </a:p>
        </p:txBody>
      </p:sp>
    </p:spTree>
    <p:extLst>
      <p:ext uri="{BB962C8B-B14F-4D97-AF65-F5344CB8AC3E}">
        <p14:creationId xmlns:p14="http://schemas.microsoft.com/office/powerpoint/2010/main" val="30237142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power do you have? P. 437	</a:t>
            </a:r>
            <a:endParaRPr lang="en-US" dirty="0"/>
          </a:p>
        </p:txBody>
      </p:sp>
      <p:sp>
        <p:nvSpPr>
          <p:cNvPr id="3" name="Content Placeholder 2"/>
          <p:cNvSpPr>
            <a:spLocks noGrp="1"/>
          </p:cNvSpPr>
          <p:nvPr>
            <p:ph idx="1"/>
          </p:nvPr>
        </p:nvSpPr>
        <p:spPr/>
        <p:txBody>
          <a:bodyPr/>
          <a:lstStyle/>
          <a:p>
            <a:r>
              <a:rPr lang="en-US" b="1" dirty="0" smtClean="0"/>
              <a:t>Procedure</a:t>
            </a:r>
          </a:p>
          <a:p>
            <a:pPr lvl="1"/>
            <a:r>
              <a:rPr lang="en-US" dirty="0" smtClean="0"/>
              <a:t>Measure a length of 5 meters on the floor. Mark the beginning and the end of the 5 meters with tape. </a:t>
            </a:r>
          </a:p>
          <a:p>
            <a:pPr lvl="1"/>
            <a:r>
              <a:rPr lang="en-US" dirty="0" smtClean="0"/>
              <a:t>Attach the object to the spring scale with a piece of string. Slowly pull the object across the floor using a steady amount of force. Record the force and the time it takes you to pull the object</a:t>
            </a:r>
          </a:p>
          <a:p>
            <a:pPr lvl="1"/>
            <a:endParaRPr lang="en-US" dirty="0"/>
          </a:p>
        </p:txBody>
      </p:sp>
    </p:spTree>
    <p:extLst>
      <p:ext uri="{BB962C8B-B14F-4D97-AF65-F5344CB8AC3E}">
        <p14:creationId xmlns:p14="http://schemas.microsoft.com/office/powerpoint/2010/main" val="955225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power do you have?</a:t>
            </a:r>
            <a:endParaRPr lang="en-US" dirty="0"/>
          </a:p>
        </p:txBody>
      </p:sp>
      <p:sp>
        <p:nvSpPr>
          <p:cNvPr id="3" name="Content Placeholder 2"/>
          <p:cNvSpPr>
            <a:spLocks noGrp="1"/>
          </p:cNvSpPr>
          <p:nvPr>
            <p:ph idx="1"/>
          </p:nvPr>
        </p:nvSpPr>
        <p:spPr/>
        <p:txBody>
          <a:bodyPr/>
          <a:lstStyle/>
          <a:p>
            <a:r>
              <a:rPr lang="en-US" b="1" i="1" dirty="0" smtClean="0"/>
              <a:t>What do you think?</a:t>
            </a:r>
          </a:p>
          <a:p>
            <a:pPr lvl="1"/>
            <a:r>
              <a:rPr lang="en-US" dirty="0" smtClean="0"/>
              <a:t>How much power did you use to pull the object 5 meters?</a:t>
            </a:r>
          </a:p>
          <a:p>
            <a:pPr lvl="1"/>
            <a:r>
              <a:rPr lang="en-US" dirty="0" smtClean="0"/>
              <a:t>How do you think you could increase the power you used? How could you decrease the power?</a:t>
            </a:r>
          </a:p>
          <a:p>
            <a:r>
              <a:rPr lang="en-US" b="1" i="1" dirty="0" smtClean="0"/>
              <a:t>Challenge</a:t>
            </a:r>
          </a:p>
          <a:p>
            <a:pPr lvl="1"/>
            <a:r>
              <a:rPr lang="en-US" dirty="0" smtClean="0"/>
              <a:t>How quickly would you have to drag the object along the floor to produce 40 watts of power?</a:t>
            </a:r>
          </a:p>
        </p:txBody>
      </p:sp>
    </p:spTree>
    <p:extLst>
      <p:ext uri="{BB962C8B-B14F-4D97-AF65-F5344CB8AC3E}">
        <p14:creationId xmlns:p14="http://schemas.microsoft.com/office/powerpoint/2010/main" val="920875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(5-5-15)</a:t>
            </a:r>
            <a:endParaRPr lang="en-US" dirty="0"/>
          </a:p>
        </p:txBody>
      </p:sp>
      <p:sp>
        <p:nvSpPr>
          <p:cNvPr id="3" name="Content Placeholder 2"/>
          <p:cNvSpPr>
            <a:spLocks noGrp="1"/>
          </p:cNvSpPr>
          <p:nvPr>
            <p:ph idx="1"/>
          </p:nvPr>
        </p:nvSpPr>
        <p:spPr/>
        <p:txBody>
          <a:bodyPr/>
          <a:lstStyle/>
          <a:p>
            <a:r>
              <a:rPr lang="en-US" dirty="0" smtClean="0"/>
              <a:t>Explain how a pendulum works in terms of energy.</a:t>
            </a:r>
            <a:endParaRPr lang="en-US" dirty="0"/>
          </a:p>
        </p:txBody>
      </p:sp>
    </p:spTree>
    <p:extLst>
      <p:ext uri="{BB962C8B-B14F-4D97-AF65-F5344CB8AC3E}">
        <p14:creationId xmlns:p14="http://schemas.microsoft.com/office/powerpoint/2010/main" val="17405107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How much power do you have?</a:t>
            </a:r>
          </a:p>
        </p:txBody>
      </p:sp>
    </p:spTree>
    <p:extLst>
      <p:ext uri="{BB962C8B-B14F-4D97-AF65-F5344CB8AC3E}">
        <p14:creationId xmlns:p14="http://schemas.microsoft.com/office/powerpoint/2010/main" val="21257966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r>
              <a:rPr lang="en-US" dirty="0"/>
              <a:t>Students will construct ramps to conduct experiments</a:t>
            </a:r>
          </a:p>
          <a:p>
            <a:r>
              <a:rPr lang="en-US" dirty="0"/>
              <a:t>Students will measure kinetic energy and potential energy to calculate mechanical energy</a:t>
            </a:r>
          </a:p>
          <a:p>
            <a:r>
              <a:rPr lang="en-US" dirty="0"/>
              <a:t>Students will determine the difference in energy from the beginning and end of experiments</a:t>
            </a:r>
          </a:p>
          <a:p>
            <a:r>
              <a:rPr lang="en-US" dirty="0"/>
              <a:t>Students will explain how potential energy relates to position of objects.</a:t>
            </a:r>
          </a:p>
          <a:p>
            <a:endParaRPr lang="en-US" dirty="0"/>
          </a:p>
          <a:p>
            <a:endParaRPr lang="en-US" dirty="0"/>
          </a:p>
        </p:txBody>
      </p:sp>
    </p:spTree>
    <p:extLst>
      <p:ext uri="{BB962C8B-B14F-4D97-AF65-F5344CB8AC3E}">
        <p14:creationId xmlns:p14="http://schemas.microsoft.com/office/powerpoint/2010/main" val="42899297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power do you have? P. 437	</a:t>
            </a:r>
            <a:endParaRPr lang="en-US" dirty="0"/>
          </a:p>
        </p:txBody>
      </p:sp>
      <p:sp>
        <p:nvSpPr>
          <p:cNvPr id="3" name="Content Placeholder 2"/>
          <p:cNvSpPr>
            <a:spLocks noGrp="1"/>
          </p:cNvSpPr>
          <p:nvPr>
            <p:ph idx="1"/>
          </p:nvPr>
        </p:nvSpPr>
        <p:spPr/>
        <p:txBody>
          <a:bodyPr/>
          <a:lstStyle/>
          <a:p>
            <a:r>
              <a:rPr lang="en-US" b="1" dirty="0" smtClean="0"/>
              <a:t>Procedure</a:t>
            </a:r>
          </a:p>
          <a:p>
            <a:pPr lvl="1"/>
            <a:r>
              <a:rPr lang="en-US" dirty="0" smtClean="0"/>
              <a:t>Measure a length of 5 meters on the floor. Mark the beginning and the end of the 5 meters with tape. </a:t>
            </a:r>
          </a:p>
          <a:p>
            <a:pPr lvl="1"/>
            <a:r>
              <a:rPr lang="en-US" dirty="0" smtClean="0"/>
              <a:t>Attach the object to the spring scale with a piece of string. Slowly pull the object across the floor using a steady amount of force. Record the force and the time it takes you to pull the object</a:t>
            </a:r>
          </a:p>
          <a:p>
            <a:pPr lvl="1"/>
            <a:endParaRPr lang="en-US" dirty="0"/>
          </a:p>
        </p:txBody>
      </p:sp>
    </p:spTree>
    <p:extLst>
      <p:ext uri="{BB962C8B-B14F-4D97-AF65-F5344CB8AC3E}">
        <p14:creationId xmlns:p14="http://schemas.microsoft.com/office/powerpoint/2010/main" val="3266827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will be able to explain what happens to a bouncing basketball in terms of work and energy</a:t>
            </a:r>
          </a:p>
          <a:p>
            <a:r>
              <a:rPr lang="en-US" dirty="0" smtClean="0"/>
              <a:t>Students will be able to calculate work being done on a notebook during the lab</a:t>
            </a:r>
          </a:p>
          <a:p>
            <a:r>
              <a:rPr lang="en-US" dirty="0" smtClean="0"/>
              <a:t>Students will be able to identify the difference between work and energy</a:t>
            </a:r>
          </a:p>
          <a:p>
            <a:r>
              <a:rPr lang="en-US" dirty="0" smtClean="0"/>
              <a:t>Students will be able to explain how to calculate work.</a:t>
            </a:r>
            <a:endParaRPr lang="en-US" dirty="0"/>
          </a:p>
        </p:txBody>
      </p:sp>
    </p:spTree>
    <p:extLst>
      <p:ext uri="{BB962C8B-B14F-4D97-AF65-F5344CB8AC3E}">
        <p14:creationId xmlns:p14="http://schemas.microsoft.com/office/powerpoint/2010/main" val="894722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power do you have?</a:t>
            </a:r>
            <a:endParaRPr lang="en-US" dirty="0"/>
          </a:p>
        </p:txBody>
      </p:sp>
      <p:sp>
        <p:nvSpPr>
          <p:cNvPr id="3" name="Content Placeholder 2"/>
          <p:cNvSpPr>
            <a:spLocks noGrp="1"/>
          </p:cNvSpPr>
          <p:nvPr>
            <p:ph idx="1"/>
          </p:nvPr>
        </p:nvSpPr>
        <p:spPr/>
        <p:txBody>
          <a:bodyPr/>
          <a:lstStyle/>
          <a:p>
            <a:r>
              <a:rPr lang="en-US" b="1" i="1" dirty="0" smtClean="0"/>
              <a:t>What do you think?</a:t>
            </a:r>
          </a:p>
          <a:p>
            <a:pPr lvl="1"/>
            <a:r>
              <a:rPr lang="en-US" dirty="0" smtClean="0"/>
              <a:t>How much power did you use to pull the object 5 meters?</a:t>
            </a:r>
          </a:p>
          <a:p>
            <a:pPr lvl="1"/>
            <a:r>
              <a:rPr lang="en-US" dirty="0" smtClean="0"/>
              <a:t>How do you think you could increase the power you used? How could you decrease the power?</a:t>
            </a:r>
          </a:p>
          <a:p>
            <a:r>
              <a:rPr lang="en-US" b="1" i="1" dirty="0" smtClean="0"/>
              <a:t>Challenge</a:t>
            </a:r>
          </a:p>
          <a:p>
            <a:pPr lvl="1"/>
            <a:r>
              <a:rPr lang="en-US" dirty="0" smtClean="0"/>
              <a:t>How quickly would you have to drag the object along the floor to produce 40 watts of power?</a:t>
            </a:r>
          </a:p>
        </p:txBody>
      </p:sp>
    </p:spTree>
    <p:extLst>
      <p:ext uri="{BB962C8B-B14F-4D97-AF65-F5344CB8AC3E}">
        <p14:creationId xmlns:p14="http://schemas.microsoft.com/office/powerpoint/2010/main" val="30559443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(5-6-15)</a:t>
            </a:r>
            <a:endParaRPr lang="en-US" dirty="0"/>
          </a:p>
        </p:txBody>
      </p:sp>
      <p:sp>
        <p:nvSpPr>
          <p:cNvPr id="3" name="Content Placeholder 2"/>
          <p:cNvSpPr>
            <a:spLocks noGrp="1"/>
          </p:cNvSpPr>
          <p:nvPr>
            <p:ph idx="1"/>
          </p:nvPr>
        </p:nvSpPr>
        <p:spPr/>
        <p:txBody>
          <a:bodyPr/>
          <a:lstStyle/>
          <a:p>
            <a:pPr marL="0" indent="0">
              <a:buNone/>
            </a:pPr>
            <a:r>
              <a:rPr lang="en-US" dirty="0" smtClean="0"/>
              <a:t>Explain what horsepower is and where you have heard this term before.</a:t>
            </a:r>
            <a:endParaRPr lang="en-US" dirty="0"/>
          </a:p>
        </p:txBody>
      </p:sp>
    </p:spTree>
    <p:extLst>
      <p:ext uri="{BB962C8B-B14F-4D97-AF65-F5344CB8AC3E}">
        <p14:creationId xmlns:p14="http://schemas.microsoft.com/office/powerpoint/2010/main" val="21221742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Read 13.2 and 13.3</a:t>
            </a:r>
          </a:p>
          <a:p>
            <a:r>
              <a:rPr lang="en-US" dirty="0" smtClean="0"/>
              <a:t>Notes 13.2 and 13.3</a:t>
            </a:r>
          </a:p>
        </p:txBody>
      </p:sp>
    </p:spTree>
    <p:extLst>
      <p:ext uri="{BB962C8B-B14F-4D97-AF65-F5344CB8AC3E}">
        <p14:creationId xmlns:p14="http://schemas.microsoft.com/office/powerpoint/2010/main" val="601969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Students will be able to explain what power is</a:t>
            </a:r>
          </a:p>
          <a:p>
            <a:r>
              <a:rPr lang="en-US" dirty="0" smtClean="0"/>
              <a:t>Students will be able to calculate power for given equations.</a:t>
            </a:r>
          </a:p>
          <a:p>
            <a:r>
              <a:rPr lang="en-US" dirty="0" smtClean="0"/>
              <a:t>Students will be able to explain what horsepower is and what the origin of horsepower is.</a:t>
            </a:r>
            <a:endParaRPr lang="en-US" dirty="0"/>
          </a:p>
        </p:txBody>
      </p:sp>
    </p:spTree>
    <p:extLst>
      <p:ext uri="{BB962C8B-B14F-4D97-AF65-F5344CB8AC3E}">
        <p14:creationId xmlns:p14="http://schemas.microsoft.com/office/powerpoint/2010/main" val="9759041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13.3 Power is the rate at which work is done</a:t>
            </a:r>
            <a:endParaRPr lang="en-US" dirty="0"/>
          </a:p>
        </p:txBody>
      </p:sp>
      <p:sp>
        <p:nvSpPr>
          <p:cNvPr id="3" name="Content Placeholder 2"/>
          <p:cNvSpPr>
            <a:spLocks noGrp="1"/>
          </p:cNvSpPr>
          <p:nvPr>
            <p:ph idx="1"/>
          </p:nvPr>
        </p:nvSpPr>
        <p:spPr/>
        <p:txBody>
          <a:bodyPr/>
          <a:lstStyle/>
          <a:p>
            <a:r>
              <a:rPr lang="en-US" dirty="0" smtClean="0"/>
              <a:t>Power can be calculated from work and time</a:t>
            </a:r>
          </a:p>
          <a:p>
            <a:pPr lvl="1"/>
            <a:r>
              <a:rPr lang="en-US" b="1" dirty="0" smtClean="0"/>
              <a:t>Power</a:t>
            </a:r>
            <a:r>
              <a:rPr lang="en-US" dirty="0" smtClean="0"/>
              <a:t>: the rate at which you do work</a:t>
            </a:r>
          </a:p>
          <a:p>
            <a:pPr lvl="2"/>
            <a:r>
              <a:rPr lang="en-US" dirty="0" smtClean="0"/>
              <a:t>Power = work / time      P = W/t</a:t>
            </a:r>
          </a:p>
          <a:p>
            <a:pPr lvl="2"/>
            <a:r>
              <a:rPr lang="en-US" i="1" dirty="0" smtClean="0"/>
              <a:t>Watt (W) </a:t>
            </a:r>
            <a:r>
              <a:rPr lang="en-US" dirty="0" smtClean="0"/>
              <a:t>standard unit for power, joules of work per second</a:t>
            </a:r>
          </a:p>
          <a:p>
            <a:pPr lvl="3"/>
            <a:r>
              <a:rPr lang="en-US" dirty="0" smtClean="0"/>
              <a:t>P. 436 example problem</a:t>
            </a:r>
          </a:p>
          <a:p>
            <a:pPr lvl="1"/>
            <a:r>
              <a:rPr lang="en-US" b="1" dirty="0" smtClean="0"/>
              <a:t>Horsepower</a:t>
            </a:r>
            <a:r>
              <a:rPr lang="en-US" dirty="0" smtClean="0"/>
              <a:t> – amount of work a horse can do in a minute</a:t>
            </a:r>
            <a:endParaRPr lang="en-US" dirty="0"/>
          </a:p>
        </p:txBody>
      </p:sp>
    </p:spTree>
    <p:extLst>
      <p:ext uri="{BB962C8B-B14F-4D97-AF65-F5344CB8AC3E}">
        <p14:creationId xmlns:p14="http://schemas.microsoft.com/office/powerpoint/2010/main" val="40881432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 Book Friction</a:t>
            </a:r>
            <a:endParaRPr lang="en-US" dirty="0"/>
          </a:p>
        </p:txBody>
      </p:sp>
      <p:sp>
        <p:nvSpPr>
          <p:cNvPr id="3" name="Content Placeholder 2"/>
          <p:cNvSpPr>
            <a:spLocks noGrp="1"/>
          </p:cNvSpPr>
          <p:nvPr>
            <p:ph idx="1"/>
          </p:nvPr>
        </p:nvSpPr>
        <p:spPr/>
        <p:txBody>
          <a:bodyPr/>
          <a:lstStyle/>
          <a:p>
            <a:r>
              <a:rPr lang="en-US" dirty="0">
                <a:hlinkClick r:id="rId3"/>
              </a:rPr>
              <a:t>https://</a:t>
            </a:r>
            <a:r>
              <a:rPr lang="en-US" dirty="0" smtClean="0">
                <a:hlinkClick r:id="rId3"/>
              </a:rPr>
              <a:t>www.youtube.com/watch?v=0YZL18HHIBo</a:t>
            </a:r>
            <a:endParaRPr lang="en-US" dirty="0" smtClean="0"/>
          </a:p>
          <a:p>
            <a:endParaRPr lang="en-US" dirty="0"/>
          </a:p>
        </p:txBody>
      </p:sp>
    </p:spTree>
    <p:extLst>
      <p:ext uri="{BB962C8B-B14F-4D97-AF65-F5344CB8AC3E}">
        <p14:creationId xmlns:p14="http://schemas.microsoft.com/office/powerpoint/2010/main" val="937148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(5-7-15)</a:t>
            </a:r>
            <a:endParaRPr lang="en-US" dirty="0"/>
          </a:p>
        </p:txBody>
      </p:sp>
      <p:sp>
        <p:nvSpPr>
          <p:cNvPr id="3" name="Content Placeholder 2"/>
          <p:cNvSpPr>
            <a:spLocks noGrp="1"/>
          </p:cNvSpPr>
          <p:nvPr>
            <p:ph idx="1"/>
          </p:nvPr>
        </p:nvSpPr>
        <p:spPr/>
        <p:txBody>
          <a:bodyPr/>
          <a:lstStyle/>
          <a:p>
            <a:r>
              <a:rPr lang="en-US" dirty="0" smtClean="0"/>
              <a:t>Write down the equation to calculate Power.</a:t>
            </a:r>
          </a:p>
          <a:p>
            <a:r>
              <a:rPr lang="en-US" dirty="0" smtClean="0"/>
              <a:t>Now use that formula to solve the following problem…</a:t>
            </a:r>
          </a:p>
          <a:p>
            <a:pPr lvl="1"/>
            <a:r>
              <a:rPr lang="en-US" dirty="0" smtClean="0"/>
              <a:t>A light bulb used 600 J of energy in 6 s. What is the power of the light bulb.</a:t>
            </a:r>
            <a:endParaRPr lang="en-US" dirty="0"/>
          </a:p>
        </p:txBody>
      </p:sp>
    </p:spTree>
    <p:extLst>
      <p:ext uri="{BB962C8B-B14F-4D97-AF65-F5344CB8AC3E}">
        <p14:creationId xmlns:p14="http://schemas.microsoft.com/office/powerpoint/2010/main" val="31570690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err="1" smtClean="0"/>
              <a:t>Mythbusters</a:t>
            </a:r>
            <a:r>
              <a:rPr lang="en-US" dirty="0" smtClean="0"/>
              <a:t> – the physics behind it</a:t>
            </a:r>
            <a:endParaRPr lang="en-US" dirty="0" smtClean="0"/>
          </a:p>
        </p:txBody>
      </p:sp>
    </p:spTree>
    <p:extLst>
      <p:ext uri="{BB962C8B-B14F-4D97-AF65-F5344CB8AC3E}">
        <p14:creationId xmlns:p14="http://schemas.microsoft.com/office/powerpoint/2010/main" val="14039842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Students will be able to explain what power is</a:t>
            </a:r>
          </a:p>
          <a:p>
            <a:r>
              <a:rPr lang="en-US" dirty="0"/>
              <a:t>Students will be able to calculate power for given equations.</a:t>
            </a:r>
          </a:p>
          <a:p>
            <a:r>
              <a:rPr lang="en-US" dirty="0"/>
              <a:t>Students will be able to explain what horsepower is and what the origin of horsepower is.</a:t>
            </a:r>
          </a:p>
          <a:p>
            <a:endParaRPr lang="en-US" dirty="0"/>
          </a:p>
        </p:txBody>
      </p:sp>
    </p:spTree>
    <p:extLst>
      <p:ext uri="{BB962C8B-B14F-4D97-AF65-F5344CB8AC3E}">
        <p14:creationId xmlns:p14="http://schemas.microsoft.com/office/powerpoint/2010/main" val="3521251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Physics of See Saws</a:t>
            </a:r>
            <a:endParaRPr lang="en-US" dirty="0"/>
          </a:p>
        </p:txBody>
      </p:sp>
      <p:sp>
        <p:nvSpPr>
          <p:cNvPr id="3" name="Content Placeholder 2"/>
          <p:cNvSpPr>
            <a:spLocks noGrp="1"/>
          </p:cNvSpPr>
          <p:nvPr>
            <p:ph idx="1"/>
          </p:nvPr>
        </p:nvSpPr>
        <p:spPr/>
        <p:txBody>
          <a:bodyPr/>
          <a:lstStyle/>
          <a:p>
            <a:r>
              <a:rPr lang="en-US">
                <a:hlinkClick r:id="rId2"/>
              </a:rPr>
              <a:t>http://www.discovery.com/tv-shows/mythbusters/about-this-show/physics-of-seesaws</a:t>
            </a:r>
            <a:r>
              <a:rPr lang="en-US" smtClean="0">
                <a:hlinkClick r:id="rId2"/>
              </a:rPr>
              <a:t>/</a:t>
            </a:r>
            <a:endParaRPr lang="en-US" smtClean="0"/>
          </a:p>
          <a:p>
            <a:endParaRPr lang="en-US"/>
          </a:p>
        </p:txBody>
      </p:sp>
    </p:spTree>
    <p:extLst>
      <p:ext uri="{BB962C8B-B14F-4D97-AF65-F5344CB8AC3E}">
        <p14:creationId xmlns:p14="http://schemas.microsoft.com/office/powerpoint/2010/main" val="261413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Bouncing Ball</a:t>
            </a:r>
            <a:endParaRPr lang="en-US" dirty="0"/>
          </a:p>
        </p:txBody>
      </p:sp>
      <p:sp>
        <p:nvSpPr>
          <p:cNvPr id="3" name="Content Placeholder 2"/>
          <p:cNvSpPr>
            <a:spLocks noGrp="1"/>
          </p:cNvSpPr>
          <p:nvPr>
            <p:ph idx="1"/>
          </p:nvPr>
        </p:nvSpPr>
        <p:spPr/>
        <p:txBody>
          <a:bodyPr/>
          <a:lstStyle/>
          <a:p>
            <a:r>
              <a:rPr lang="en-US" dirty="0" smtClean="0"/>
              <a:t>Drop a large ball on a hard, flat floor. Let it bounce several times. Notice the height the ball reaches after each bounce</a:t>
            </a:r>
          </a:p>
          <a:p>
            <a:r>
              <a:rPr lang="en-US" b="1" dirty="0" smtClean="0"/>
              <a:t>Observe and Think:</a:t>
            </a:r>
          </a:p>
          <a:p>
            <a:pPr lvl="1"/>
            <a:r>
              <a:rPr lang="en-US" dirty="0" smtClean="0"/>
              <a:t>How did the height change?</a:t>
            </a:r>
          </a:p>
          <a:p>
            <a:pPr lvl="1"/>
            <a:r>
              <a:rPr lang="en-US" dirty="0" smtClean="0"/>
              <a:t>Why do you think this happens?</a:t>
            </a:r>
          </a:p>
          <a:p>
            <a:pPr lvl="1"/>
            <a:r>
              <a:rPr lang="en-US" dirty="0" smtClean="0"/>
              <a:t>Sketch the patch of the ball through several bounces</a:t>
            </a:r>
            <a:endParaRPr lang="en-US" dirty="0"/>
          </a:p>
        </p:txBody>
      </p:sp>
    </p:spTree>
    <p:extLst>
      <p:ext uri="{BB962C8B-B14F-4D97-AF65-F5344CB8AC3E}">
        <p14:creationId xmlns:p14="http://schemas.microsoft.com/office/powerpoint/2010/main" val="42185490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(5-8-15)</a:t>
            </a:r>
            <a:endParaRPr lang="en-US" dirty="0"/>
          </a:p>
        </p:txBody>
      </p:sp>
      <p:sp>
        <p:nvSpPr>
          <p:cNvPr id="3" name="Content Placeholder 2"/>
          <p:cNvSpPr>
            <a:spLocks noGrp="1"/>
          </p:cNvSpPr>
          <p:nvPr>
            <p:ph idx="1"/>
          </p:nvPr>
        </p:nvSpPr>
        <p:spPr/>
        <p:txBody>
          <a:bodyPr/>
          <a:lstStyle/>
          <a:p>
            <a:r>
              <a:rPr lang="en-US" dirty="0" smtClean="0"/>
              <a:t>Give 4 examples of power usage in your everyday life. Pick one of those examples and develop a sample problem to solve </a:t>
            </a:r>
            <a:r>
              <a:rPr lang="en-US" smtClean="0"/>
              <a:t>for power.</a:t>
            </a:r>
            <a:endParaRPr lang="en-US" dirty="0"/>
          </a:p>
        </p:txBody>
      </p:sp>
    </p:spTree>
    <p:extLst>
      <p:ext uri="{BB962C8B-B14F-4D97-AF65-F5344CB8AC3E}">
        <p14:creationId xmlns:p14="http://schemas.microsoft.com/office/powerpoint/2010/main" val="41752930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Lab quest day!</a:t>
            </a:r>
            <a:endParaRPr lang="en-US" dirty="0" smtClean="0"/>
          </a:p>
        </p:txBody>
      </p:sp>
    </p:spTree>
    <p:extLst>
      <p:ext uri="{BB962C8B-B14F-4D97-AF65-F5344CB8AC3E}">
        <p14:creationId xmlns:p14="http://schemas.microsoft.com/office/powerpoint/2010/main" val="22479571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Students will be able to better explain how to handle the </a:t>
            </a:r>
            <a:r>
              <a:rPr lang="en-US" dirty="0" err="1" smtClean="0"/>
              <a:t>labquest</a:t>
            </a:r>
            <a:r>
              <a:rPr lang="en-US" dirty="0" smtClean="0"/>
              <a:t> technology and how to create graphs using that technology</a:t>
            </a:r>
            <a:endParaRPr lang="en-US" dirty="0"/>
          </a:p>
        </p:txBody>
      </p:sp>
    </p:spTree>
    <p:extLst>
      <p:ext uri="{BB962C8B-B14F-4D97-AF65-F5344CB8AC3E}">
        <p14:creationId xmlns:p14="http://schemas.microsoft.com/office/powerpoint/2010/main" val="27297429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5-11-15</a:t>
            </a:r>
            <a:r>
              <a:rPr lang="en-US" dirty="0" smtClean="0"/>
              <a:t>)</a:t>
            </a:r>
            <a:endParaRPr lang="en-US" dirty="0"/>
          </a:p>
        </p:txBody>
      </p:sp>
      <p:sp>
        <p:nvSpPr>
          <p:cNvPr id="3" name="Content Placeholder 2"/>
          <p:cNvSpPr>
            <a:spLocks noGrp="1"/>
          </p:cNvSpPr>
          <p:nvPr>
            <p:ph idx="1"/>
          </p:nvPr>
        </p:nvSpPr>
        <p:spPr/>
        <p:txBody>
          <a:bodyPr/>
          <a:lstStyle/>
          <a:p>
            <a:r>
              <a:rPr lang="en-US" dirty="0" smtClean="0"/>
              <a:t>Write down anything that you are still confused about chapter 11,12 and 13.</a:t>
            </a:r>
          </a:p>
          <a:p>
            <a:endParaRPr lang="en-US" dirty="0"/>
          </a:p>
          <a:p>
            <a:r>
              <a:rPr lang="en-US" dirty="0" smtClean="0"/>
              <a:t>Think about forces, newton’s laws of motion, power, energy, and work.</a:t>
            </a:r>
            <a:endParaRPr lang="en-US" dirty="0"/>
          </a:p>
        </p:txBody>
      </p:sp>
    </p:spTree>
    <p:extLst>
      <p:ext uri="{BB962C8B-B14F-4D97-AF65-F5344CB8AC3E}">
        <p14:creationId xmlns:p14="http://schemas.microsoft.com/office/powerpoint/2010/main" val="26597583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Review for Final</a:t>
            </a:r>
            <a:endParaRPr lang="en-US" dirty="0" smtClean="0"/>
          </a:p>
        </p:txBody>
      </p:sp>
    </p:spTree>
    <p:extLst>
      <p:ext uri="{BB962C8B-B14F-4D97-AF65-F5344CB8AC3E}">
        <p14:creationId xmlns:p14="http://schemas.microsoft.com/office/powerpoint/2010/main" val="33991689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Students will be able to better explain how to handle the </a:t>
            </a:r>
            <a:r>
              <a:rPr lang="en-US" dirty="0" err="1" smtClean="0"/>
              <a:t>labquest</a:t>
            </a:r>
            <a:r>
              <a:rPr lang="en-US" dirty="0" smtClean="0"/>
              <a:t> technology and how to create graphs using that technology</a:t>
            </a:r>
          </a:p>
          <a:p>
            <a:r>
              <a:rPr lang="en-US" dirty="0" smtClean="0"/>
              <a:t>Students will be reviewing for their final exam by playing jeopardy</a:t>
            </a:r>
            <a:endParaRPr lang="en-US" dirty="0"/>
          </a:p>
        </p:txBody>
      </p:sp>
    </p:spTree>
    <p:extLst>
      <p:ext uri="{BB962C8B-B14F-4D97-AF65-F5344CB8AC3E}">
        <p14:creationId xmlns:p14="http://schemas.microsoft.com/office/powerpoint/2010/main" val="36479842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Jeopardy!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8210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5-12-15</a:t>
            </a:r>
            <a:r>
              <a:rPr lang="en-US" dirty="0" smtClean="0"/>
              <a:t>)</a:t>
            </a:r>
            <a:endParaRPr lang="en-US" dirty="0"/>
          </a:p>
        </p:txBody>
      </p:sp>
      <p:sp>
        <p:nvSpPr>
          <p:cNvPr id="3" name="Content Placeholder 2"/>
          <p:cNvSpPr>
            <a:spLocks noGrp="1"/>
          </p:cNvSpPr>
          <p:nvPr>
            <p:ph idx="1"/>
          </p:nvPr>
        </p:nvSpPr>
        <p:spPr/>
        <p:txBody>
          <a:bodyPr/>
          <a:lstStyle/>
          <a:p>
            <a:r>
              <a:rPr lang="en-US" dirty="0"/>
              <a:t>Write down </a:t>
            </a:r>
            <a:r>
              <a:rPr lang="en-US" dirty="0" smtClean="0"/>
              <a:t>everything you can remember </a:t>
            </a:r>
            <a:r>
              <a:rPr lang="en-US" dirty="0"/>
              <a:t>about chapter 11,12 and 13.</a:t>
            </a:r>
          </a:p>
          <a:p>
            <a:endParaRPr lang="en-US" dirty="0"/>
          </a:p>
          <a:p>
            <a:r>
              <a:rPr lang="en-US" dirty="0"/>
              <a:t>Think about forces, newton’s laws of motion, power, energy, and work.</a:t>
            </a:r>
          </a:p>
          <a:p>
            <a:endParaRPr lang="en-US" dirty="0"/>
          </a:p>
        </p:txBody>
      </p:sp>
    </p:spTree>
    <p:extLst>
      <p:ext uri="{BB962C8B-B14F-4D97-AF65-F5344CB8AC3E}">
        <p14:creationId xmlns:p14="http://schemas.microsoft.com/office/powerpoint/2010/main" val="41506226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Final exam</a:t>
            </a:r>
            <a:endParaRPr lang="en-US" dirty="0" smtClean="0"/>
          </a:p>
        </p:txBody>
      </p:sp>
    </p:spTree>
    <p:extLst>
      <p:ext uri="{BB962C8B-B14F-4D97-AF65-F5344CB8AC3E}">
        <p14:creationId xmlns:p14="http://schemas.microsoft.com/office/powerpoint/2010/main" val="24242339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Students will demonstrate knowledge of power, energy, work, and forces by completing the final exam.</a:t>
            </a:r>
            <a:endParaRPr lang="en-US" dirty="0"/>
          </a:p>
        </p:txBody>
      </p:sp>
    </p:spTree>
    <p:extLst>
      <p:ext uri="{BB962C8B-B14F-4D97-AF65-F5344CB8AC3E}">
        <p14:creationId xmlns:p14="http://schemas.microsoft.com/office/powerpoint/2010/main" val="181868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work? P. </a:t>
            </a:r>
            <a:r>
              <a:rPr lang="en-US" smtClean="0"/>
              <a:t>419</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Procedure</a:t>
            </a:r>
          </a:p>
          <a:p>
            <a:pPr lvl="1"/>
            <a:r>
              <a:rPr lang="en-US" dirty="0" smtClean="0"/>
              <a:t>Lift a book from the floor to your desktop. Try to move the book at a constant speed</a:t>
            </a:r>
          </a:p>
          <a:p>
            <a:pPr lvl="1"/>
            <a:r>
              <a:rPr lang="en-US" dirty="0" smtClean="0"/>
              <a:t>Now lift the book again, but stop about halfway up and hold the book still for about 30 seconds. Then continue lifting the book to the desktop.</a:t>
            </a:r>
          </a:p>
          <a:p>
            <a:r>
              <a:rPr lang="en-US" b="1" dirty="0" smtClean="0"/>
              <a:t>What do you think?</a:t>
            </a:r>
          </a:p>
          <a:p>
            <a:pPr lvl="1"/>
            <a:r>
              <a:rPr lang="en-US" dirty="0" smtClean="0"/>
              <a:t>Do you think you did more work the first time you lifted the book or the second time you lifted the book?</a:t>
            </a:r>
          </a:p>
          <a:p>
            <a:pPr lvl="1"/>
            <a:r>
              <a:rPr lang="en-US" dirty="0" smtClean="0"/>
              <a:t>What do you think </a:t>
            </a:r>
            <a:r>
              <a:rPr lang="en-US" i="1" dirty="0" smtClean="0"/>
              <a:t>work</a:t>
            </a:r>
            <a:r>
              <a:rPr lang="en-US" dirty="0" smtClean="0"/>
              <a:t> means?</a:t>
            </a:r>
            <a:endParaRPr lang="en-US" dirty="0"/>
          </a:p>
        </p:txBody>
      </p:sp>
    </p:spTree>
    <p:extLst>
      <p:ext uri="{BB962C8B-B14F-4D97-AF65-F5344CB8AC3E}">
        <p14:creationId xmlns:p14="http://schemas.microsoft.com/office/powerpoint/2010/main" val="8901568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5-13-15</a:t>
            </a:r>
            <a:r>
              <a:rPr lang="en-US" dirty="0" smtClean="0"/>
              <a:t>)</a:t>
            </a:r>
            <a:endParaRPr lang="en-US" dirty="0"/>
          </a:p>
        </p:txBody>
      </p:sp>
      <p:sp>
        <p:nvSpPr>
          <p:cNvPr id="3" name="Content Placeholder 2"/>
          <p:cNvSpPr>
            <a:spLocks noGrp="1"/>
          </p:cNvSpPr>
          <p:nvPr>
            <p:ph idx="1"/>
          </p:nvPr>
        </p:nvSpPr>
        <p:spPr/>
        <p:txBody>
          <a:bodyPr/>
          <a:lstStyle/>
          <a:p>
            <a:r>
              <a:rPr lang="en-US" dirty="0"/>
              <a:t>What are some general science questions that you have and would like to be answered?</a:t>
            </a:r>
          </a:p>
          <a:p>
            <a:endParaRPr lang="en-US" dirty="0"/>
          </a:p>
        </p:txBody>
      </p:sp>
    </p:spTree>
    <p:extLst>
      <p:ext uri="{BB962C8B-B14F-4D97-AF65-F5344CB8AC3E}">
        <p14:creationId xmlns:p14="http://schemas.microsoft.com/office/powerpoint/2010/main" val="38700037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Final exam</a:t>
            </a:r>
            <a:endParaRPr lang="en-US" dirty="0" smtClean="0"/>
          </a:p>
        </p:txBody>
      </p:sp>
    </p:spTree>
    <p:extLst>
      <p:ext uri="{BB962C8B-B14F-4D97-AF65-F5344CB8AC3E}">
        <p14:creationId xmlns:p14="http://schemas.microsoft.com/office/powerpoint/2010/main" val="21595517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Students will demonstrate knowledge of power, energy, work, and forces by completing the final exam.</a:t>
            </a:r>
            <a:endParaRPr lang="en-US" dirty="0"/>
          </a:p>
        </p:txBody>
      </p:sp>
    </p:spTree>
    <p:extLst>
      <p:ext uri="{BB962C8B-B14F-4D97-AF65-F5344CB8AC3E}">
        <p14:creationId xmlns:p14="http://schemas.microsoft.com/office/powerpoint/2010/main" val="1928162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5-14-15</a:t>
            </a:r>
            <a:r>
              <a:rPr lang="en-US" dirty="0" smtClean="0"/>
              <a:t>)</a:t>
            </a:r>
            <a:endParaRPr lang="en-US" dirty="0"/>
          </a:p>
        </p:txBody>
      </p:sp>
      <p:sp>
        <p:nvSpPr>
          <p:cNvPr id="3" name="Content Placeholder 2"/>
          <p:cNvSpPr>
            <a:spLocks noGrp="1"/>
          </p:cNvSpPr>
          <p:nvPr>
            <p:ph idx="1"/>
          </p:nvPr>
        </p:nvSpPr>
        <p:spPr/>
        <p:txBody>
          <a:bodyPr/>
          <a:lstStyle/>
          <a:p>
            <a:r>
              <a:rPr lang="en-US" dirty="0"/>
              <a:t>Write down one thing that you thought you did really well during this semester that helped you take responsibility for your own grade.</a:t>
            </a:r>
          </a:p>
          <a:p>
            <a:endParaRPr lang="en-US" dirty="0"/>
          </a:p>
        </p:txBody>
      </p:sp>
    </p:spTree>
    <p:extLst>
      <p:ext uri="{BB962C8B-B14F-4D97-AF65-F5344CB8AC3E}">
        <p14:creationId xmlns:p14="http://schemas.microsoft.com/office/powerpoint/2010/main" val="19557961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Final exam</a:t>
            </a:r>
            <a:endParaRPr lang="en-US" dirty="0" smtClean="0"/>
          </a:p>
        </p:txBody>
      </p:sp>
    </p:spTree>
    <p:extLst>
      <p:ext uri="{BB962C8B-B14F-4D97-AF65-F5344CB8AC3E}">
        <p14:creationId xmlns:p14="http://schemas.microsoft.com/office/powerpoint/2010/main" val="216688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Students will demonstrate knowledge of power, energy, work, and forces by completing the final exam.</a:t>
            </a:r>
            <a:endParaRPr lang="en-US" dirty="0"/>
          </a:p>
        </p:txBody>
      </p:sp>
    </p:spTree>
    <p:extLst>
      <p:ext uri="{BB962C8B-B14F-4D97-AF65-F5344CB8AC3E}">
        <p14:creationId xmlns:p14="http://schemas.microsoft.com/office/powerpoint/2010/main" val="22800670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5-15-15</a:t>
            </a:r>
            <a:r>
              <a:rPr lang="en-US" dirty="0" smtClean="0"/>
              <a:t>)</a:t>
            </a:r>
            <a:endParaRPr lang="en-US" dirty="0"/>
          </a:p>
        </p:txBody>
      </p:sp>
      <p:sp>
        <p:nvSpPr>
          <p:cNvPr id="3" name="Content Placeholder 2"/>
          <p:cNvSpPr>
            <a:spLocks noGrp="1"/>
          </p:cNvSpPr>
          <p:nvPr>
            <p:ph idx="1"/>
          </p:nvPr>
        </p:nvSpPr>
        <p:spPr/>
        <p:txBody>
          <a:bodyPr/>
          <a:lstStyle/>
          <a:p>
            <a:r>
              <a:rPr lang="en-US" dirty="0"/>
              <a:t>Write down one thing that was difficult about the past semester but that still helped you learn.</a:t>
            </a:r>
          </a:p>
          <a:p>
            <a:endParaRPr lang="en-US" dirty="0"/>
          </a:p>
        </p:txBody>
      </p:sp>
    </p:spTree>
    <p:extLst>
      <p:ext uri="{BB962C8B-B14F-4D97-AF65-F5344CB8AC3E}">
        <p14:creationId xmlns:p14="http://schemas.microsoft.com/office/powerpoint/2010/main" val="16523302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Objectives</a:t>
            </a:r>
          </a:p>
          <a:p>
            <a:r>
              <a:rPr lang="en-US" dirty="0" smtClean="0"/>
              <a:t>Final exam</a:t>
            </a:r>
            <a:endParaRPr lang="en-US" dirty="0" smtClean="0"/>
          </a:p>
        </p:txBody>
      </p:sp>
    </p:spTree>
    <p:extLst>
      <p:ext uri="{BB962C8B-B14F-4D97-AF65-F5344CB8AC3E}">
        <p14:creationId xmlns:p14="http://schemas.microsoft.com/office/powerpoint/2010/main" val="545993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Students will demonstrate knowledge of power, energy, work, and forces by completing the final exam.</a:t>
            </a:r>
            <a:endParaRPr lang="en-US" dirty="0"/>
          </a:p>
        </p:txBody>
      </p:sp>
    </p:spTree>
    <p:extLst>
      <p:ext uri="{BB962C8B-B14F-4D97-AF65-F5344CB8AC3E}">
        <p14:creationId xmlns:p14="http://schemas.microsoft.com/office/powerpoint/2010/main" val="12481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13.1 Work is the use of force to move an object</a:t>
            </a:r>
            <a:endParaRPr lang="en-US" dirty="0"/>
          </a:p>
        </p:txBody>
      </p:sp>
      <p:sp>
        <p:nvSpPr>
          <p:cNvPr id="3" name="Content Placeholder 2"/>
          <p:cNvSpPr>
            <a:spLocks noGrp="1"/>
          </p:cNvSpPr>
          <p:nvPr>
            <p:ph idx="1"/>
          </p:nvPr>
        </p:nvSpPr>
        <p:spPr/>
        <p:txBody>
          <a:bodyPr>
            <a:normAutofit lnSpcReduction="10000"/>
          </a:bodyPr>
          <a:lstStyle/>
          <a:p>
            <a:r>
              <a:rPr lang="en-US" dirty="0" smtClean="0"/>
              <a:t>Force is necessary to do work</a:t>
            </a:r>
          </a:p>
          <a:p>
            <a:pPr lvl="1"/>
            <a:r>
              <a:rPr lang="en-US" b="1" dirty="0" smtClean="0"/>
              <a:t>Work</a:t>
            </a:r>
            <a:r>
              <a:rPr lang="en-US" dirty="0" smtClean="0"/>
              <a:t>: the use of force to move an object some distance</a:t>
            </a:r>
          </a:p>
          <a:p>
            <a:pPr lvl="2"/>
            <a:r>
              <a:rPr lang="en-US" dirty="0" smtClean="0"/>
              <a:t>Work is done only when you exert a force on an object and move it</a:t>
            </a:r>
          </a:p>
          <a:p>
            <a:pPr lvl="2"/>
            <a:r>
              <a:rPr lang="en-US" dirty="0" smtClean="0"/>
              <a:t>Work done by a force is related to the size of the force and the distance over which the force is applied</a:t>
            </a:r>
          </a:p>
          <a:p>
            <a:pPr lvl="2"/>
            <a:r>
              <a:rPr lang="en-US" dirty="0" smtClean="0"/>
              <a:t>Work = Force * distance</a:t>
            </a:r>
          </a:p>
          <a:p>
            <a:pPr lvl="2"/>
            <a:r>
              <a:rPr lang="en-US" i="1" dirty="0" smtClean="0"/>
              <a:t>W = </a:t>
            </a:r>
            <a:r>
              <a:rPr lang="en-US" i="1" dirty="0" err="1" smtClean="0"/>
              <a:t>Fd</a:t>
            </a:r>
            <a:endParaRPr lang="en-US" i="1" dirty="0" smtClean="0"/>
          </a:p>
          <a:p>
            <a:pPr lvl="2"/>
            <a:r>
              <a:rPr lang="en-US" dirty="0" smtClean="0"/>
              <a:t>Joule – standard unit to measure work (J) it is the product of distance and force or (N*m)</a:t>
            </a:r>
            <a:endParaRPr lang="en-US" dirty="0"/>
          </a:p>
        </p:txBody>
      </p:sp>
    </p:spTree>
    <p:extLst>
      <p:ext uri="{BB962C8B-B14F-4D97-AF65-F5344CB8AC3E}">
        <p14:creationId xmlns:p14="http://schemas.microsoft.com/office/powerpoint/2010/main" val="250395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13.1 Work is the use of force to move an object</a:t>
            </a:r>
          </a:p>
        </p:txBody>
      </p:sp>
      <p:sp>
        <p:nvSpPr>
          <p:cNvPr id="3" name="Content Placeholder 2"/>
          <p:cNvSpPr>
            <a:spLocks noGrp="1"/>
          </p:cNvSpPr>
          <p:nvPr>
            <p:ph idx="1"/>
          </p:nvPr>
        </p:nvSpPr>
        <p:spPr/>
        <p:txBody>
          <a:bodyPr/>
          <a:lstStyle/>
          <a:p>
            <a:r>
              <a:rPr lang="en-US" dirty="0" smtClean="0"/>
              <a:t>Objects that are moving can do work</a:t>
            </a:r>
          </a:p>
          <a:p>
            <a:pPr lvl="1"/>
            <a:r>
              <a:rPr lang="en-US" dirty="0" smtClean="0"/>
              <a:t>Objects in motion do work as well</a:t>
            </a:r>
          </a:p>
          <a:p>
            <a:pPr lvl="3"/>
            <a:r>
              <a:rPr lang="en-US" dirty="0" smtClean="0"/>
              <a:t>Water wheel</a:t>
            </a:r>
          </a:p>
          <a:p>
            <a:pPr lvl="3"/>
            <a:endParaRPr lang="en-US" dirty="0"/>
          </a:p>
        </p:txBody>
      </p:sp>
    </p:spTree>
    <p:extLst>
      <p:ext uri="{BB962C8B-B14F-4D97-AF65-F5344CB8AC3E}">
        <p14:creationId xmlns:p14="http://schemas.microsoft.com/office/powerpoint/2010/main" val="1962538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work does it take? P. 422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Procedure</a:t>
            </a:r>
          </a:p>
          <a:p>
            <a:pPr lvl="1"/>
            <a:r>
              <a:rPr lang="en-US" dirty="0" smtClean="0"/>
              <a:t>Have a partner help you measure how high your shoulders are from the ground. Record the distance in meters. Round to the nearest tenth of a meter</a:t>
            </a:r>
          </a:p>
          <a:p>
            <a:pPr lvl="1"/>
            <a:r>
              <a:rPr lang="en-US" dirty="0" smtClean="0"/>
              <a:t>Attach the notebook to the spring scale. Then slowly lift the notebook to your shoulder and see how much force your are exerting. Record the amount in </a:t>
            </a:r>
            <a:r>
              <a:rPr lang="en-US" dirty="0" err="1" smtClean="0"/>
              <a:t>Newtons</a:t>
            </a:r>
            <a:endParaRPr lang="en-US" dirty="0" smtClean="0"/>
          </a:p>
          <a:p>
            <a:pPr lvl="1"/>
            <a:r>
              <a:rPr lang="en-US" dirty="0" smtClean="0"/>
              <a:t>Calculate the work you did while lifting one notebook. Use this information to estimate how much work you do every day when you pick up all of your notebooks to take them to school</a:t>
            </a:r>
            <a:endParaRPr lang="en-US" dirty="0"/>
          </a:p>
        </p:txBody>
      </p:sp>
    </p:spTree>
    <p:extLst>
      <p:ext uri="{BB962C8B-B14F-4D97-AF65-F5344CB8AC3E}">
        <p14:creationId xmlns:p14="http://schemas.microsoft.com/office/powerpoint/2010/main" val="1042866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1201</TotalTime>
  <Words>2860</Words>
  <Application>Microsoft Office PowerPoint</Application>
  <PresentationFormat>On-screen Show (4:3)</PresentationFormat>
  <Paragraphs>278</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Ch. 13 Work and Energy</vt:lpstr>
      <vt:lpstr>Warm Up (4-29-15)</vt:lpstr>
      <vt:lpstr>Outline</vt:lpstr>
      <vt:lpstr>Objectives</vt:lpstr>
      <vt:lpstr>Bouncing Ball</vt:lpstr>
      <vt:lpstr>How do you work? P. 419</vt:lpstr>
      <vt:lpstr>13.1 Work is the use of force to move an object</vt:lpstr>
      <vt:lpstr>13.1 Work is the use of force to move an object</vt:lpstr>
      <vt:lpstr>How much work does it take? P. 422</vt:lpstr>
      <vt:lpstr>How much work does it take?</vt:lpstr>
      <vt:lpstr>Warm Up (4-30-15)</vt:lpstr>
      <vt:lpstr>Outline</vt:lpstr>
      <vt:lpstr>Objectives</vt:lpstr>
      <vt:lpstr>How much work does it take? P. 422</vt:lpstr>
      <vt:lpstr>How much work does it take?</vt:lpstr>
      <vt:lpstr>13.2 Energy is transferred when work is done</vt:lpstr>
      <vt:lpstr>13.2 Energy is transferred when work is done</vt:lpstr>
      <vt:lpstr>13.2 Energy is transferred when work is done</vt:lpstr>
      <vt:lpstr>13.2 Energy is transferred when work is done</vt:lpstr>
      <vt:lpstr>How does mechanical energy change? P. 429</vt:lpstr>
      <vt:lpstr>How does mechanical energy change?</vt:lpstr>
      <vt:lpstr>Warm Up (5-1-15)</vt:lpstr>
      <vt:lpstr>Outline</vt:lpstr>
      <vt:lpstr>Objectives</vt:lpstr>
      <vt:lpstr>Work, Energy, and Power - Hockey</vt:lpstr>
      <vt:lpstr>How does mechanical energy change? P. 429</vt:lpstr>
      <vt:lpstr>How does mechanical energy change?</vt:lpstr>
      <vt:lpstr>13.3 Power is the rate at which work is done</vt:lpstr>
      <vt:lpstr>How much power do you have? P. 437 </vt:lpstr>
      <vt:lpstr>How much power do you have?</vt:lpstr>
      <vt:lpstr>Warm Up (5-4-15)</vt:lpstr>
      <vt:lpstr>Outline</vt:lpstr>
      <vt:lpstr>Objectives</vt:lpstr>
      <vt:lpstr>How much power do you have? P. 437 </vt:lpstr>
      <vt:lpstr>How much power do you have?</vt:lpstr>
      <vt:lpstr>Warm Up (5-5-15)</vt:lpstr>
      <vt:lpstr>Outline</vt:lpstr>
      <vt:lpstr>Objectives</vt:lpstr>
      <vt:lpstr>How much power do you have? P. 437 </vt:lpstr>
      <vt:lpstr>How much power do you have?</vt:lpstr>
      <vt:lpstr>Warm Up (5-6-15)</vt:lpstr>
      <vt:lpstr>Outline</vt:lpstr>
      <vt:lpstr>Objectives</vt:lpstr>
      <vt:lpstr>13.3 Power is the rate at which work is done</vt:lpstr>
      <vt:lpstr>Phone Book Friction</vt:lpstr>
      <vt:lpstr>Warm Up (5-7-15)</vt:lpstr>
      <vt:lpstr>Outline</vt:lpstr>
      <vt:lpstr>Objectives</vt:lpstr>
      <vt:lpstr>The Physics of See Saws</vt:lpstr>
      <vt:lpstr>Warm Up (5-8-15)</vt:lpstr>
      <vt:lpstr>Outline</vt:lpstr>
      <vt:lpstr>Objectives</vt:lpstr>
      <vt:lpstr>Warm Up (5-11-15)</vt:lpstr>
      <vt:lpstr>Outline</vt:lpstr>
      <vt:lpstr>Objectives</vt:lpstr>
      <vt:lpstr>Jeopardy!</vt:lpstr>
      <vt:lpstr>Warm Up (5-12-15)</vt:lpstr>
      <vt:lpstr>Outline</vt:lpstr>
      <vt:lpstr>Objectives</vt:lpstr>
      <vt:lpstr>Warm Up (5-13-15)</vt:lpstr>
      <vt:lpstr>Outline</vt:lpstr>
      <vt:lpstr>Objectives</vt:lpstr>
      <vt:lpstr>Warm Up (5-14-15)</vt:lpstr>
      <vt:lpstr>Outline</vt:lpstr>
      <vt:lpstr>Objectives</vt:lpstr>
      <vt:lpstr>Warm Up (5-15-15)</vt:lpstr>
      <vt:lpstr>Outline</vt:lpstr>
      <vt:lpstr>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10 Motion and Forces</dc:title>
  <dc:creator>Stephanie Clark</dc:creator>
  <cp:lastModifiedBy>Stephanie Clark</cp:lastModifiedBy>
  <cp:revision>36</cp:revision>
  <cp:lastPrinted>2015-04-30T16:27:27Z</cp:lastPrinted>
  <dcterms:created xsi:type="dcterms:W3CDTF">2015-03-09T18:52:11Z</dcterms:created>
  <dcterms:modified xsi:type="dcterms:W3CDTF">2015-05-06T18:32:37Z</dcterms:modified>
</cp:coreProperties>
</file>