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33" r:id="rId9"/>
    <p:sldId id="321" r:id="rId10"/>
    <p:sldId id="322" r:id="rId11"/>
    <p:sldId id="323" r:id="rId12"/>
    <p:sldId id="263" r:id="rId13"/>
    <p:sldId id="264" r:id="rId14"/>
    <p:sldId id="265" r:id="rId15"/>
    <p:sldId id="325" r:id="rId16"/>
    <p:sldId id="324" r:id="rId17"/>
    <p:sldId id="326" r:id="rId18"/>
    <p:sldId id="327" r:id="rId19"/>
    <p:sldId id="328" r:id="rId20"/>
    <p:sldId id="266" r:id="rId21"/>
    <p:sldId id="267" r:id="rId22"/>
    <p:sldId id="268" r:id="rId23"/>
    <p:sldId id="329" r:id="rId24"/>
    <p:sldId id="330" r:id="rId25"/>
    <p:sldId id="331" r:id="rId26"/>
    <p:sldId id="332" r:id="rId27"/>
    <p:sldId id="287" r:id="rId28"/>
    <p:sldId id="316" r:id="rId29"/>
    <p:sldId id="288" r:id="rId30"/>
    <p:sldId id="289" r:id="rId31"/>
    <p:sldId id="269" r:id="rId32"/>
    <p:sldId id="270" r:id="rId33"/>
    <p:sldId id="271" r:id="rId34"/>
    <p:sldId id="290" r:id="rId35"/>
    <p:sldId id="272" r:id="rId36"/>
    <p:sldId id="273" r:id="rId37"/>
    <p:sldId id="274" r:id="rId38"/>
    <p:sldId id="291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312" r:id="rId49"/>
    <p:sldId id="343" r:id="rId50"/>
    <p:sldId id="284" r:id="rId51"/>
    <p:sldId id="285" r:id="rId52"/>
    <p:sldId id="286" r:id="rId53"/>
    <p:sldId id="292" r:id="rId54"/>
    <p:sldId id="293" r:id="rId55"/>
    <p:sldId id="294" r:id="rId56"/>
    <p:sldId id="295" r:id="rId57"/>
    <p:sldId id="339" r:id="rId58"/>
    <p:sldId id="336" r:id="rId59"/>
    <p:sldId id="337" r:id="rId60"/>
    <p:sldId id="338" r:id="rId61"/>
    <p:sldId id="320" r:id="rId62"/>
    <p:sldId id="340" r:id="rId63"/>
    <p:sldId id="341" r:id="rId64"/>
    <p:sldId id="342" r:id="rId65"/>
    <p:sldId id="318" r:id="rId66"/>
    <p:sldId id="335" r:id="rId67"/>
    <p:sldId id="334" r:id="rId68"/>
    <p:sldId id="347" r:id="rId69"/>
    <p:sldId id="297" r:id="rId70"/>
    <p:sldId id="298" r:id="rId71"/>
    <p:sldId id="313" r:id="rId72"/>
    <p:sldId id="348" r:id="rId73"/>
    <p:sldId id="349" r:id="rId74"/>
    <p:sldId id="350" r:id="rId75"/>
    <p:sldId id="344" r:id="rId76"/>
    <p:sldId id="345" r:id="rId77"/>
    <p:sldId id="346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6C52A-7085-4762-9069-62296532741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A3B94-DAB5-4A39-8004-E4E750E2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http://upload.wikimedia.org/wikipedia/commons/c/ca/Proline_model.jpg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3B94-DAB5-4A39-8004-E4E750E2F90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OWL</a:t>
            </a:r>
            <a:r>
              <a:rPr lang="en-US" baseline="0" dirty="0" smtClean="0"/>
              <a:t> at Purdue Website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Russell, Tony, Allen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Brizee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Elizabeth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"MLA Formatting and Style Guide."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Purdue OWL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Purdue U Writing Lab, 4 Apr. 2010. Web. 20 July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3B94-DAB5-4A39-8004-E4E750E2F90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OWL</a:t>
            </a:r>
            <a:r>
              <a:rPr lang="en-US" baseline="0" dirty="0" smtClean="0"/>
              <a:t> at Purdue Website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Russell, Tony, Allen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Brizee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Elizabeth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"MLA Formatting and Style Guide."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Purdue OWL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Purdue U Writing Lab, 4 Apr. 2010. Web. 20 July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3B94-DAB5-4A39-8004-E4E750E2F90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0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OWL</a:t>
            </a:r>
            <a:r>
              <a:rPr lang="en-US" baseline="0" dirty="0" smtClean="0"/>
              <a:t> at Purdue Website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Russell, Tony, Allen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Brizee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Elizabeth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"MLA Formatting and Style Guide."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Purdue OWL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Purdue U Writing Lab, 4 Apr. 2010. Web. 20 July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3B94-DAB5-4A39-8004-E4E750E2F90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8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5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1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051-D521-44ED-BE64-F27FADE7201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5F8F3-4006-475E-A0B3-5B68F763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isotopes-and-atomic-mas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build-an-atom" TargetMode="External"/><Relationship Id="rId2" Type="http://schemas.openxmlformats.org/officeDocument/2006/relationships/hyperlink" Target="http://www.classzone.com/books/ml_sci_physical/?state=CO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kaffee.50webs.com/Science/activities/Chem/Activity.Electron.Configuration.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kaffee.50webs.com/Science/activities/Chem/Activity.Electron.Configuration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demonstrations.wolfram.com/VisualizingAtomicOrbitals/" TargetMode="External"/><Relationship Id="rId2" Type="http://schemas.openxmlformats.org/officeDocument/2006/relationships/hyperlink" Target="http://www.learner.org/interactives/periodic/elementary_interactive.html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dashboard.dublinschools.net/lessons/?id=fe4368151f953fa93fb839172a66352e&amp;v=1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tephenmurray.com/onlinequizes/chemistry/readingperiodictable/whichorbitalsarefilled.htm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Atomic Structure and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element is made of a different atom</a:t>
            </a:r>
          </a:p>
          <a:p>
            <a:pPr lvl="1"/>
            <a:r>
              <a:rPr lang="en-US" dirty="0"/>
              <a:t>Atoms are composed of three types of particles</a:t>
            </a:r>
          </a:p>
          <a:p>
            <a:pPr lvl="2"/>
            <a:r>
              <a:rPr lang="en-US" b="1" dirty="0" smtClean="0"/>
              <a:t>Proton</a:t>
            </a:r>
            <a:r>
              <a:rPr lang="en-US" dirty="0" smtClean="0"/>
              <a:t> – positively charged in nucleus</a:t>
            </a:r>
          </a:p>
          <a:p>
            <a:pPr lvl="2"/>
            <a:r>
              <a:rPr lang="en-US" b="1" dirty="0" smtClean="0"/>
              <a:t>Neutron</a:t>
            </a:r>
            <a:r>
              <a:rPr lang="en-US" dirty="0" smtClean="0"/>
              <a:t> – neutral charge in nucleus</a:t>
            </a:r>
          </a:p>
          <a:p>
            <a:pPr lvl="2"/>
            <a:r>
              <a:rPr lang="en-US" b="1" dirty="0" smtClean="0"/>
              <a:t>Electron</a:t>
            </a:r>
            <a:r>
              <a:rPr lang="en-US" dirty="0" smtClean="0"/>
              <a:t> – negatively charged, orbits nucleus</a:t>
            </a:r>
          </a:p>
          <a:p>
            <a:pPr lvl="1"/>
            <a:r>
              <a:rPr lang="en-US" b="1" dirty="0" smtClean="0"/>
              <a:t>Atomic</a:t>
            </a:r>
            <a:r>
              <a:rPr lang="en-US" dirty="0" smtClean="0"/>
              <a:t> </a:t>
            </a:r>
            <a:r>
              <a:rPr lang="en-US" b="1" dirty="0" smtClean="0"/>
              <a:t>number</a:t>
            </a:r>
            <a:r>
              <a:rPr lang="en-US" dirty="0" smtClean="0"/>
              <a:t>: the identity of an atom is determined by the number of protons in its nucleus</a:t>
            </a:r>
          </a:p>
          <a:p>
            <a:pPr lvl="1"/>
            <a:r>
              <a:rPr lang="en-US" b="1" dirty="0" smtClean="0"/>
              <a:t>Atomic mass number</a:t>
            </a:r>
            <a:r>
              <a:rPr lang="en-US" dirty="0" smtClean="0"/>
              <a:t>: total number of protons and neutrons in an atom’s nucleus</a:t>
            </a:r>
          </a:p>
          <a:p>
            <a:pPr lvl="1"/>
            <a:r>
              <a:rPr lang="en-US" b="1" dirty="0" smtClean="0"/>
              <a:t>Isotopes</a:t>
            </a:r>
            <a:r>
              <a:rPr lang="en-US" dirty="0" smtClean="0"/>
              <a:t>: atoms of the same element that have a different number of neutrons.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form ions</a:t>
            </a:r>
          </a:p>
          <a:p>
            <a:pPr lvl="1"/>
            <a:r>
              <a:rPr lang="en-US" b="1" dirty="0" smtClean="0"/>
              <a:t>Ion</a:t>
            </a:r>
            <a:r>
              <a:rPr lang="en-US" dirty="0" smtClean="0"/>
              <a:t>: formed when an atom loses or gains one or more electrons</a:t>
            </a:r>
          </a:p>
          <a:p>
            <a:pPr lvl="1"/>
            <a:r>
              <a:rPr lang="en-US" b="1" dirty="0" smtClean="0"/>
              <a:t>Positive ions</a:t>
            </a:r>
            <a:r>
              <a:rPr lang="en-US" dirty="0" smtClean="0"/>
              <a:t>: lose an electron (-) so the overall charge of the atom is positive</a:t>
            </a:r>
          </a:p>
          <a:p>
            <a:pPr lvl="1"/>
            <a:r>
              <a:rPr lang="en-US" b="1" dirty="0" smtClean="0"/>
              <a:t>Negative ions: </a:t>
            </a:r>
            <a:r>
              <a:rPr lang="en-US" dirty="0" smtClean="0"/>
              <a:t>gain an electron (-) so the overall charge of the atom is negative</a:t>
            </a:r>
          </a:p>
        </p:txBody>
      </p:sp>
    </p:spTree>
    <p:extLst>
      <p:ext uri="{BB962C8B-B14F-4D97-AF65-F5344CB8AC3E}">
        <p14:creationId xmlns:p14="http://schemas.microsoft.com/office/powerpoint/2010/main" val="31098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(1-6-16)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knowing about atomic structure is beneficial to doctors?</a:t>
            </a:r>
          </a:p>
          <a:p>
            <a:r>
              <a:rPr lang="en-US" dirty="0"/>
              <a:t>What are some potential risks associated with not knowing atomic structure when doctors are producing new medicine?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different objects be organized?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P. 145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With several classmates, organize the buttons into three or more groups</a:t>
            </a:r>
          </a:p>
          <a:p>
            <a:pPr lvl="1"/>
            <a:r>
              <a:rPr lang="en-US" dirty="0" smtClean="0"/>
              <a:t>Compare your team’s organization of the buttons with another team’s organization</a:t>
            </a:r>
          </a:p>
          <a:p>
            <a:r>
              <a:rPr lang="en-US" dirty="0" smtClean="0"/>
              <a:t>What do you think?</a:t>
            </a:r>
          </a:p>
          <a:p>
            <a:pPr lvl="1"/>
            <a:r>
              <a:rPr lang="en-US" dirty="0" smtClean="0"/>
              <a:t>What characteristics did you use to organize the buttons?</a:t>
            </a:r>
          </a:p>
          <a:p>
            <a:pPr lvl="1"/>
            <a:r>
              <a:rPr lang="en-US" dirty="0" smtClean="0"/>
              <a:t>In what other ways could you have organized the buttons?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make up the periodic table</a:t>
            </a:r>
          </a:p>
          <a:p>
            <a:pPr lvl="1"/>
            <a:r>
              <a:rPr lang="en-US" dirty="0" smtClean="0"/>
              <a:t>Elements can be organized by similarities</a:t>
            </a:r>
          </a:p>
          <a:p>
            <a:pPr lvl="2"/>
            <a:r>
              <a:rPr lang="en-US" b="1" dirty="0" smtClean="0"/>
              <a:t>Atomic mass</a:t>
            </a:r>
            <a:r>
              <a:rPr lang="en-US" dirty="0" smtClean="0"/>
              <a:t>: average mass of all the element’s isotopes</a:t>
            </a:r>
          </a:p>
          <a:p>
            <a:pPr lvl="2"/>
            <a:r>
              <a:rPr lang="en-US" b="1" dirty="0" smtClean="0"/>
              <a:t>Periodic table</a:t>
            </a:r>
            <a:r>
              <a:rPr lang="en-US" dirty="0" smtClean="0"/>
              <a:t>: shows a periodic, or repeating pattern of properties of the elements</a:t>
            </a:r>
          </a:p>
          <a:p>
            <a:pPr lvl="1"/>
            <a:r>
              <a:rPr lang="en-US" dirty="0" smtClean="0"/>
              <a:t>The periodic table organizes the atoms of the elements by properties and atomic number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Reading the Periodic Table</a:t>
            </a:r>
          </a:p>
          <a:p>
            <a:pPr lvl="1"/>
            <a:r>
              <a:rPr lang="en-US" dirty="0" smtClean="0"/>
              <a:t>Number at the top of the square is the atomic number, which is the number of protons in the nucleus of an atom of that element</a:t>
            </a:r>
          </a:p>
          <a:p>
            <a:pPr lvl="1"/>
            <a:r>
              <a:rPr lang="en-US" dirty="0" smtClean="0"/>
              <a:t>The chemical symbol is an abbreviation for the element’s name. It contains one or two letters. Some elements have not yet been named are designated by temporary three-letter symbols</a:t>
            </a:r>
          </a:p>
          <a:p>
            <a:pPr lvl="1"/>
            <a:r>
              <a:rPr lang="en-US" dirty="0" smtClean="0"/>
              <a:t>The name of the element is written below the symbol</a:t>
            </a:r>
          </a:p>
          <a:p>
            <a:pPr lvl="1"/>
            <a:r>
              <a:rPr lang="en-US" dirty="0" smtClean="0"/>
              <a:t>The number below the name indicates the average atomic mass of all the isotopes of the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Group: elements in a column are labeled by a number at the top of the column</a:t>
            </a:r>
          </a:p>
          <a:p>
            <a:pPr lvl="1"/>
            <a:r>
              <a:rPr lang="en-US" dirty="0" smtClean="0"/>
              <a:t>Period: horizontal row</a:t>
            </a:r>
          </a:p>
          <a:p>
            <a:r>
              <a:rPr lang="en-US" dirty="0" smtClean="0"/>
              <a:t>Trends in the Periodic Table</a:t>
            </a:r>
          </a:p>
          <a:p>
            <a:pPr lvl="1"/>
            <a:r>
              <a:rPr lang="en-US" dirty="0" smtClean="0"/>
              <a:t>Sizes of atoms</a:t>
            </a:r>
          </a:p>
          <a:p>
            <a:pPr lvl="1"/>
            <a:r>
              <a:rPr lang="en-US" dirty="0" smtClean="0"/>
              <a:t>Densities of atoms</a:t>
            </a:r>
          </a:p>
        </p:txBody>
      </p:sp>
    </p:spTree>
    <p:extLst>
      <p:ext uri="{BB962C8B-B14F-4D97-AF65-F5344CB8AC3E}">
        <p14:creationId xmlns:p14="http://schemas.microsoft.com/office/powerpoint/2010/main" val="39699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of atoms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Densities of atoms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81400" y="1676400"/>
            <a:ext cx="2743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Atomic size decreases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1988128" y="2791691"/>
            <a:ext cx="2667000" cy="588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Atomic size increases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3913909" y="5174673"/>
            <a:ext cx="2667000" cy="588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Density increases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315200" y="3906982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decreases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5791200" y="3906982"/>
            <a:ext cx="1371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(1-4-16)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warm-up off the front table please!</a:t>
            </a:r>
          </a:p>
          <a:p>
            <a:r>
              <a:rPr lang="en-US" dirty="0" smtClean="0"/>
              <a:t>What do you know about atomic structure?</a:t>
            </a:r>
          </a:p>
          <a:p>
            <a:r>
              <a:rPr lang="en-US" dirty="0" smtClean="0"/>
              <a:t>Think about specific molecules you may know of. How would you describe their atomic structure?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(1-7-16)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structure of atoms help determine specific properties of those elements or substances?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5.3 Reading and Notes</a:t>
            </a:r>
          </a:p>
          <a:p>
            <a:r>
              <a:rPr lang="en-US" dirty="0" smtClean="0"/>
              <a:t>Model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periodic table is a map of the elements</a:t>
            </a:r>
          </a:p>
          <a:p>
            <a:pPr lvl="1"/>
            <a:r>
              <a:rPr lang="en-US" dirty="0" smtClean="0"/>
              <a:t>The periodic table has distinct regions</a:t>
            </a:r>
          </a:p>
          <a:p>
            <a:pPr lvl="2"/>
            <a:r>
              <a:rPr lang="en-US" b="1" dirty="0" smtClean="0"/>
              <a:t>Reactive</a:t>
            </a:r>
            <a:r>
              <a:rPr lang="en-US" dirty="0" smtClean="0"/>
              <a:t>: indicates how likely an element is to undergo a chemical change</a:t>
            </a:r>
          </a:p>
        </p:txBody>
      </p:sp>
    </p:spTree>
    <p:extLst>
      <p:ext uri="{BB962C8B-B14F-4D97-AF65-F5344CB8AC3E}">
        <p14:creationId xmlns:p14="http://schemas.microsoft.com/office/powerpoint/2010/main" val="162897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Most elements are metals</a:t>
            </a:r>
          </a:p>
          <a:p>
            <a:pPr lvl="2"/>
            <a:r>
              <a:rPr lang="en-US" b="1" dirty="0"/>
              <a:t>Metals</a:t>
            </a:r>
            <a:r>
              <a:rPr lang="en-US" dirty="0"/>
              <a:t>: elements that conduct electricity and heat well and have a shiny appearance. Can be easily shaped, solid at room temperature besides Mercury</a:t>
            </a:r>
          </a:p>
          <a:p>
            <a:pPr lvl="2"/>
            <a:r>
              <a:rPr lang="en-US" b="1" dirty="0"/>
              <a:t>Reactive Metals</a:t>
            </a:r>
            <a:r>
              <a:rPr lang="en-US" dirty="0"/>
              <a:t>: group 1 and group 2</a:t>
            </a:r>
          </a:p>
          <a:p>
            <a:pPr lvl="2"/>
            <a:r>
              <a:rPr lang="en-US" b="1" dirty="0"/>
              <a:t>Transition Metals</a:t>
            </a:r>
            <a:r>
              <a:rPr lang="en-US" dirty="0"/>
              <a:t>: groups 3-12</a:t>
            </a:r>
          </a:p>
          <a:p>
            <a:pPr lvl="2"/>
            <a:r>
              <a:rPr lang="en-US" b="1" dirty="0" smtClean="0"/>
              <a:t>Rare Earth Elements</a:t>
            </a:r>
            <a:r>
              <a:rPr lang="en-US" dirty="0" smtClean="0"/>
              <a:t>: top row of the two rows of metals that are usually shown outside the main body of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Nonmetals and metalloids have a wide range of properties</a:t>
            </a:r>
          </a:p>
          <a:p>
            <a:pPr lvl="2"/>
            <a:r>
              <a:rPr lang="en-US" b="1" dirty="0" smtClean="0"/>
              <a:t>Nonmetals</a:t>
            </a:r>
            <a:r>
              <a:rPr lang="en-US" dirty="0" smtClean="0"/>
              <a:t>: elements to the right side of the periodic table</a:t>
            </a:r>
          </a:p>
          <a:p>
            <a:pPr lvl="2"/>
            <a:r>
              <a:rPr lang="en-US" b="1" dirty="0" smtClean="0"/>
              <a:t>Halogens</a:t>
            </a:r>
            <a:r>
              <a:rPr lang="en-US" dirty="0" smtClean="0"/>
              <a:t>: Group 17, form salts</a:t>
            </a:r>
          </a:p>
          <a:p>
            <a:pPr lvl="2"/>
            <a:r>
              <a:rPr lang="en-US" b="1" dirty="0" smtClean="0"/>
              <a:t>Noble Gases</a:t>
            </a:r>
            <a:r>
              <a:rPr lang="en-US" dirty="0" smtClean="0"/>
              <a:t>: Group 18 elements, almost never react with other elements</a:t>
            </a:r>
          </a:p>
          <a:p>
            <a:pPr lvl="2"/>
            <a:r>
              <a:rPr lang="en-US" b="1" dirty="0" smtClean="0"/>
              <a:t>Metalloids</a:t>
            </a:r>
            <a:r>
              <a:rPr lang="en-US" dirty="0" smtClean="0"/>
              <a:t>: elements that have properties of both metals and nonmetals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6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Some atoms can change their identity</a:t>
            </a:r>
          </a:p>
          <a:p>
            <a:pPr lvl="2"/>
            <a:r>
              <a:rPr lang="en-US" dirty="0" smtClean="0"/>
              <a:t>Identity of an element is determined by the number of protons in its nucleus</a:t>
            </a:r>
          </a:p>
          <a:p>
            <a:pPr lvl="2"/>
            <a:r>
              <a:rPr lang="en-US" b="1" dirty="0" smtClean="0"/>
              <a:t>Radioactivity</a:t>
            </a:r>
            <a:r>
              <a:rPr lang="en-US" dirty="0" smtClean="0"/>
              <a:t>: the process by which atoms produce energy and particles</a:t>
            </a:r>
          </a:p>
          <a:p>
            <a:pPr lvl="3"/>
            <a:r>
              <a:rPr lang="en-US" dirty="0" smtClean="0"/>
              <a:t>An isotope is radioactive if the nucleus has too many or too few neutrons</a:t>
            </a:r>
          </a:p>
          <a:p>
            <a:pPr lvl="2"/>
            <a:r>
              <a:rPr lang="en-US" b="1" dirty="0" smtClean="0"/>
              <a:t>Radioactive decay</a:t>
            </a:r>
            <a:r>
              <a:rPr lang="en-US" dirty="0" smtClean="0"/>
              <a:t>: radioactive atoms produce energy and particles from their nuclei, occurs at a steady rate that is characteristic of the particular isotope</a:t>
            </a:r>
          </a:p>
          <a:p>
            <a:pPr lvl="3"/>
            <a:r>
              <a:rPr lang="en-US" b="1" dirty="0" smtClean="0"/>
              <a:t>Half-life</a:t>
            </a:r>
            <a:r>
              <a:rPr lang="en-US" dirty="0" smtClean="0"/>
              <a:t>: the amount of time that it takes for one-half of the atoms in a particular sample to decay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Medicine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Names of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medicine you are going to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presentation you are going to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materials you are going to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will bring what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 and atomic mass simulation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phet.colorado.edu/en/simulation/isotopes-and-atomic-mass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14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c/ca/Proline_mod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334000" cy="377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  <a:p>
            <a:r>
              <a:rPr lang="en-US" dirty="0" smtClean="0"/>
              <a:t>Review Semester Test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Natural Remedies Reading</a:t>
            </a:r>
          </a:p>
          <a:p>
            <a:r>
              <a:rPr lang="en-US" dirty="0" smtClean="0"/>
              <a:t>Model Medicine discussion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ch.</a:t>
            </a:r>
            <a:r>
              <a:rPr lang="en-US" dirty="0" smtClean="0"/>
              <a:t> </a:t>
            </a:r>
            <a:r>
              <a:rPr lang="en-US" smtClean="0"/>
              <a:t>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 in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Contributors' names. "Title of Resource." </a:t>
            </a:r>
            <a:r>
              <a:rPr lang="en-US" i="1" dirty="0"/>
              <a:t>The Purdue OWL</a:t>
            </a:r>
            <a:r>
              <a:rPr lang="en-US" dirty="0"/>
              <a:t>. Purdue U Writing Lab, Last edited date. Web. Date of access.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Russell, Tony, Allen </a:t>
            </a:r>
            <a:r>
              <a:rPr lang="en-US" dirty="0" err="1"/>
              <a:t>Brizee</a:t>
            </a:r>
            <a:r>
              <a:rPr lang="en-US" dirty="0"/>
              <a:t>, and Elizabeth </a:t>
            </a:r>
            <a:r>
              <a:rPr lang="en-US" dirty="0" err="1"/>
              <a:t>Angeli</a:t>
            </a:r>
            <a:r>
              <a:rPr lang="en-US" dirty="0"/>
              <a:t>. "MLA Formatting and Style Guide." </a:t>
            </a:r>
            <a:r>
              <a:rPr lang="en-US" i="1" dirty="0"/>
              <a:t>The Purdue OWL</a:t>
            </a:r>
            <a:r>
              <a:rPr lang="en-US" dirty="0"/>
              <a:t>. Purdue U Writing Lab, 4 Apr. 2010. Web. 20 July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smtClean="0"/>
              <a:t>(1-8-16)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one explanation that can be given for the chemical and physical properties that are used to describe substances?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</a:t>
            </a:r>
          </a:p>
          <a:p>
            <a:r>
              <a:rPr lang="en-US" dirty="0" smtClean="0"/>
              <a:t>Introduce </a:t>
            </a:r>
            <a:r>
              <a:rPr lang="en-US" smtClean="0"/>
              <a:t>and Discuss Elements Quiz!!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 in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Contributors' names. "Title of Resource." </a:t>
            </a:r>
            <a:r>
              <a:rPr lang="en-US" i="1" dirty="0"/>
              <a:t>The Purdue OWL</a:t>
            </a:r>
            <a:r>
              <a:rPr lang="en-US" dirty="0"/>
              <a:t>. Purdue U Writing Lab, Last edited date. Web. Date of access.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Russell, Tony, Allen </a:t>
            </a:r>
            <a:r>
              <a:rPr lang="en-US" dirty="0" err="1"/>
              <a:t>Brizee</a:t>
            </a:r>
            <a:r>
              <a:rPr lang="en-US" dirty="0"/>
              <a:t>, and Elizabeth </a:t>
            </a:r>
            <a:r>
              <a:rPr lang="en-US" dirty="0" err="1"/>
              <a:t>Angeli</a:t>
            </a:r>
            <a:r>
              <a:rPr lang="en-US" dirty="0"/>
              <a:t>. "MLA Formatting and Style Guide." </a:t>
            </a:r>
            <a:r>
              <a:rPr lang="en-US" i="1" dirty="0"/>
              <a:t>The Purdue OWL</a:t>
            </a:r>
            <a:r>
              <a:rPr lang="en-US" dirty="0"/>
              <a:t>. Purdue U Writing Lab, 4 Apr. 2010. Web. 20 July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(1-11-16)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matter is made of atoms, what can we conclude about the atomic and molecular structure of different types of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 in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Contributors' names. "Title of Resource." </a:t>
            </a:r>
            <a:r>
              <a:rPr lang="en-US" i="1" dirty="0"/>
              <a:t>The Purdue OWL</a:t>
            </a:r>
            <a:r>
              <a:rPr lang="en-US" dirty="0"/>
              <a:t>. Purdue U Writing Lab, Last edited date. Web. Date of access.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Russell, Tony, Allen </a:t>
            </a:r>
            <a:r>
              <a:rPr lang="en-US" dirty="0" err="1"/>
              <a:t>Brizee</a:t>
            </a:r>
            <a:r>
              <a:rPr lang="en-US" dirty="0"/>
              <a:t>, and Elizabeth </a:t>
            </a:r>
            <a:r>
              <a:rPr lang="en-US" dirty="0" err="1"/>
              <a:t>Angeli</a:t>
            </a:r>
            <a:r>
              <a:rPr lang="en-US" dirty="0"/>
              <a:t>. "MLA Formatting and Style Guide." </a:t>
            </a:r>
            <a:r>
              <a:rPr lang="en-US" i="1" dirty="0"/>
              <a:t>The Purdue OWL</a:t>
            </a:r>
            <a:r>
              <a:rPr lang="en-US" dirty="0"/>
              <a:t>. Purdue U Writing Lab, 4 Apr. 2010. Web. 20 July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(1-12-16)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your medicine that you are creating a model of… What is one thing that is helpful about having a visual model of the medicine? What is something that a visual model allows scientists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(1-13-16)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models, why do you think it is important to do research before you create the model?</a:t>
            </a:r>
          </a:p>
          <a:p>
            <a:endParaRPr lang="en-US" dirty="0"/>
          </a:p>
          <a:p>
            <a:r>
              <a:rPr lang="en-US" dirty="0" smtClean="0"/>
              <a:t>What suggestions can you give scientists who are going to create a model of a specific type of medicine?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 Project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model of medicine and be able to explain how structure relates to function of the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(1-14-16)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atomic structure and molecular structure?</a:t>
            </a:r>
          </a:p>
          <a:p>
            <a:endParaRPr lang="en-US" dirty="0"/>
          </a:p>
          <a:p>
            <a:r>
              <a:rPr lang="en-US" dirty="0" smtClean="0"/>
              <a:t>Explain the benefits of knowing each of these types of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 Project work</a:t>
            </a:r>
          </a:p>
          <a:p>
            <a:r>
              <a:rPr lang="en-US" dirty="0" smtClean="0"/>
              <a:t>Turn In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</a:t>
            </a:r>
            <a:r>
              <a:rPr lang="en-US" dirty="0" err="1" smtClean="0"/>
              <a:t>powerpoint</a:t>
            </a:r>
            <a:r>
              <a:rPr lang="en-US" dirty="0" smtClean="0"/>
              <a:t> or a </a:t>
            </a:r>
            <a:r>
              <a:rPr lang="en-US" dirty="0" err="1" smtClean="0"/>
              <a:t>prezi</a:t>
            </a:r>
            <a:r>
              <a:rPr lang="en-US" dirty="0" smtClean="0"/>
              <a:t>, I need the </a:t>
            </a:r>
            <a:r>
              <a:rPr lang="en-US" dirty="0" err="1" smtClean="0"/>
              <a:t>powerpoint</a:t>
            </a:r>
            <a:r>
              <a:rPr lang="en-US" dirty="0" smtClean="0"/>
              <a:t> or the link to your </a:t>
            </a:r>
            <a:r>
              <a:rPr lang="en-US" dirty="0" err="1" smtClean="0"/>
              <a:t>prezi</a:t>
            </a:r>
            <a:r>
              <a:rPr lang="en-US" dirty="0" smtClean="0"/>
              <a:t> emailed to me.</a:t>
            </a:r>
          </a:p>
          <a:p>
            <a:endParaRPr lang="en-US" dirty="0"/>
          </a:p>
          <a:p>
            <a:r>
              <a:rPr lang="en-US" dirty="0" smtClean="0"/>
              <a:t>If you have a poster I need to see your poster at the beginning of class to check off that you </a:t>
            </a:r>
            <a:r>
              <a:rPr lang="en-US" smtClean="0"/>
              <a:t>have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Your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 out a half sheet of paper</a:t>
            </a:r>
          </a:p>
          <a:p>
            <a:r>
              <a:rPr lang="en-US" dirty="0" smtClean="0"/>
              <a:t>Write your name at the top of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your medicine?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was your partner(s)?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your partner participate in class? ____/5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your partner bring supplies like they said?_____/5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Overall, was your partner helpful to the success of this project? _____/5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any comments that you feel are important for me to know in order to grade your partner. (</a:t>
            </a:r>
            <a:r>
              <a:rPr lang="en-US" smtClean="0"/>
              <a:t>be respectful)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their total out of 15 and circle it at the bottom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Fold your paper in half and bring it to me when you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periodic table of elements? </a:t>
            </a:r>
          </a:p>
          <a:p>
            <a:r>
              <a:rPr lang="en-US" dirty="0" smtClean="0"/>
              <a:t>Is there a specific way that the elements are arranged?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helped you the most while completing this project. </a:t>
            </a:r>
          </a:p>
          <a:p>
            <a:pPr lvl="1"/>
            <a:r>
              <a:rPr lang="en-US" dirty="0" smtClean="0"/>
              <a:t>This project may have been challenging or difficult, but did that challenging or difficult thing help you learn and get through this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Model Medicine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(1-19-16)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Grab a warm up off the front table</a:t>
            </a:r>
          </a:p>
          <a:p>
            <a:endParaRPr lang="en-US" dirty="0" smtClean="0"/>
          </a:p>
          <a:p>
            <a:r>
              <a:rPr lang="en-US" dirty="0" smtClean="0"/>
              <a:t>What is an ion and how is it formed?</a:t>
            </a:r>
          </a:p>
          <a:p>
            <a:r>
              <a:rPr lang="en-US" dirty="0" smtClean="0"/>
              <a:t>What is an isotope and how is it formed?</a:t>
            </a:r>
          </a:p>
          <a:p>
            <a:r>
              <a:rPr lang="en-US" dirty="0" smtClean="0"/>
              <a:t>What happens if the number of protons for a certain atom is changed?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Finish project presentations?</a:t>
            </a:r>
          </a:p>
          <a:p>
            <a:r>
              <a:rPr lang="en-US" dirty="0" smtClean="0"/>
              <a:t>Chapter 5 review</a:t>
            </a:r>
          </a:p>
          <a:p>
            <a:r>
              <a:rPr lang="en-US" dirty="0" smtClean="0"/>
              <a:t>Study guide and vocabulary day</a:t>
            </a:r>
          </a:p>
          <a:p>
            <a:r>
              <a:rPr lang="en-US" dirty="0" smtClean="0"/>
              <a:t>Electron Configurations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Atom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http://www.classzone.com/books/ml_sci_physical/?</a:t>
            </a:r>
            <a:r>
              <a:rPr lang="en-US" dirty="0" smtClean="0">
                <a:hlinkClick r:id="rId2"/>
              </a:rPr>
              <a:t>state=CO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Phet</a:t>
            </a:r>
            <a:r>
              <a:rPr lang="en-US" dirty="0"/>
              <a:t> Simulation</a:t>
            </a:r>
          </a:p>
          <a:p>
            <a:r>
              <a:rPr lang="en-US" dirty="0">
                <a:hlinkClick r:id="rId3"/>
              </a:rPr>
              <a:t>http://phet.colorado.edu/en/simulation/build-an-atom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90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Information ***Reading and Notes***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kaffee.50webs.com/Science/activities/Chem/Activity.Electron.Configuration.html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(1-20-16)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what an electron is and where it is located within an atom.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Electron configuration discussion and information</a:t>
            </a:r>
          </a:p>
          <a:p>
            <a:r>
              <a:rPr lang="en-US" dirty="0" smtClean="0"/>
              <a:t>Interactive periodic table of elements worksheet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Read Chapter 5.1-5.2</a:t>
            </a:r>
          </a:p>
          <a:p>
            <a:r>
              <a:rPr lang="en-US" dirty="0" smtClean="0"/>
              <a:t>Notes Chapter 5.1 and 5.2</a:t>
            </a:r>
          </a:p>
          <a:p>
            <a:r>
              <a:rPr lang="en-US" dirty="0" smtClean="0"/>
              <a:t>Model Medicine Project Intro</a:t>
            </a:r>
          </a:p>
          <a:p>
            <a:r>
              <a:rPr lang="en-US" dirty="0" smtClean="0"/>
              <a:t>Model Medicine Project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Information ***Reading and Notes***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kaffee.50webs.com/Science/activities/Chem/Activity.Electron.Configuration.html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598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(1-21-16)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questions that you still have about chapter 5?</a:t>
            </a:r>
          </a:p>
          <a:p>
            <a:endParaRPr lang="en-US" dirty="0"/>
          </a:p>
          <a:p>
            <a:r>
              <a:rPr lang="en-US" dirty="0" smtClean="0"/>
              <a:t>If you don’t have any questions, try to define some of the following terms:</a:t>
            </a:r>
          </a:p>
          <a:p>
            <a:r>
              <a:rPr lang="en-US" dirty="0"/>
              <a:t>(atoms, isotopes, ions, protons, neutrons, electrons, atomic number, atomic mass,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Elements Quiz 1</a:t>
            </a:r>
            <a:endParaRPr lang="en-US" dirty="0" smtClean="0"/>
          </a:p>
          <a:p>
            <a:r>
              <a:rPr lang="en-US" dirty="0" smtClean="0"/>
              <a:t>Interactive periodic table of elements worksheet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and Ion formation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www.learner.org/interactives/periodic/elementary_interactive.html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Electron Orbital Demonstration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://demonstrations.wolfram.com/VisualizingAtomicOrbitals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491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Orbital Configuration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https://dashboard.dublinschools.net/lessons/?</a:t>
            </a:r>
            <a:r>
              <a:rPr lang="en-US" dirty="0" smtClean="0">
                <a:hlinkClick r:id="rId2"/>
              </a:rPr>
              <a:t>id=fe4368151f953fa93fb839172a66352e&amp;v=1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179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Orbital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www.cstephenmurray.com/onlinequizes/chemistry/readingperiodictable/whichorbitalsarefilled.htm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956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element</a:t>
            </a:r>
            <a:r>
              <a:rPr lang="en-US" dirty="0" smtClean="0"/>
              <a:t> with the symbol </a:t>
            </a:r>
            <a:r>
              <a:rPr lang="en-US" b="1" dirty="0" smtClean="0"/>
              <a:t>Be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the element </a:t>
            </a:r>
            <a:r>
              <a:rPr lang="en-US" b="1" dirty="0" smtClean="0"/>
              <a:t>helium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element</a:t>
            </a:r>
            <a:r>
              <a:rPr lang="en-US" dirty="0" smtClean="0"/>
              <a:t> with only </a:t>
            </a:r>
            <a:r>
              <a:rPr lang="en-US" b="1" dirty="0" smtClean="0"/>
              <a:t>one</a:t>
            </a:r>
            <a:r>
              <a:rPr lang="en-US" dirty="0" smtClean="0"/>
              <a:t> proton?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the element in </a:t>
            </a:r>
            <a:r>
              <a:rPr lang="en-US" b="1" dirty="0" smtClean="0"/>
              <a:t>question 3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the element </a:t>
            </a:r>
            <a:r>
              <a:rPr lang="en-US" b="1" dirty="0" smtClean="0"/>
              <a:t>Nitrogen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</a:t>
            </a:r>
            <a:r>
              <a:rPr lang="en-US" b="1" dirty="0" smtClean="0"/>
              <a:t>Fluorine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element</a:t>
            </a:r>
            <a:r>
              <a:rPr lang="en-US" dirty="0" smtClean="0"/>
              <a:t> for the symbol </a:t>
            </a:r>
            <a:r>
              <a:rPr lang="en-US" b="1" dirty="0" smtClean="0"/>
              <a:t>B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</a:t>
            </a:r>
            <a:r>
              <a:rPr lang="en-US" b="1" dirty="0" smtClean="0"/>
              <a:t>Lithium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element</a:t>
            </a:r>
            <a:r>
              <a:rPr lang="en-US" dirty="0" smtClean="0"/>
              <a:t> with the symbol </a:t>
            </a:r>
            <a:r>
              <a:rPr lang="en-US" b="1" dirty="0" smtClean="0"/>
              <a:t>Ne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symbol</a:t>
            </a:r>
            <a:r>
              <a:rPr lang="en-US" dirty="0" smtClean="0"/>
              <a:t> for </a:t>
            </a:r>
            <a:r>
              <a:rPr lang="en-US" b="1" dirty="0" smtClean="0"/>
              <a:t>Carbon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02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(1-22-16)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the periodic table of elements is organized.</a:t>
            </a:r>
          </a:p>
          <a:p>
            <a:endParaRPr lang="en-US" dirty="0"/>
          </a:p>
          <a:p>
            <a:r>
              <a:rPr lang="en-US" dirty="0" smtClean="0"/>
              <a:t>Include an explanation of groups and periods in your answer, please.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Interactive Periodic Table of elements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291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1-25-16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where electrons are located in an atom and why they are located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851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Interactive Periodic Table of elements</a:t>
            </a:r>
          </a:p>
          <a:p>
            <a:r>
              <a:rPr lang="en-US" dirty="0" smtClean="0"/>
              <a:t>Chapter 5 review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07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1-26-16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everything you remember from chapter 5.</a:t>
            </a:r>
          </a:p>
          <a:p>
            <a:endParaRPr lang="en-US" dirty="0"/>
          </a:p>
          <a:p>
            <a:r>
              <a:rPr lang="en-US" dirty="0" smtClean="0"/>
              <a:t>Include things like (atoms, isotopes, ions, protons, neutrons, electrons, atomic number, atomic mass,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116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Chapter 5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778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 explain atomic structure and have a general understanding of how atomic structure relates to the periodic table of elements</a:t>
            </a:r>
          </a:p>
          <a:p>
            <a:r>
              <a:rPr lang="en-US" dirty="0" smtClean="0"/>
              <a:t>IWBAT explain the organization of the periodic table of elements and the locations of those elements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size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How small can you tear a piece of paper?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Rip the strip of paper in half. Rip one of these halves in half.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Continue ripping one piece of paper in half as many times as you can.</a:t>
            </a:r>
          </a:p>
          <a:p>
            <a:pPr marL="0" indent="0">
              <a:buNone/>
            </a:pPr>
            <a:r>
              <a:rPr lang="en-US" b="1" dirty="0" smtClean="0"/>
              <a:t>What do you think?</a:t>
            </a:r>
          </a:p>
          <a:p>
            <a:r>
              <a:rPr lang="en-US" i="1" dirty="0" smtClean="0"/>
              <a:t>How many rips were you able to make?</a:t>
            </a:r>
          </a:p>
          <a:p>
            <a:r>
              <a:rPr lang="en-US" i="1" dirty="0" smtClean="0"/>
              <a:t>Do you think you could keep ripping the paper forever? Why or why not?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81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Atoms are the smallest form of elements</a:t>
            </a:r>
          </a:p>
          <a:p>
            <a:pPr lvl="1"/>
            <a:r>
              <a:rPr lang="en-US" dirty="0" smtClean="0"/>
              <a:t>All matter is made of atoms</a:t>
            </a:r>
          </a:p>
          <a:p>
            <a:pPr lvl="1"/>
            <a:r>
              <a:rPr lang="en-US" dirty="0" smtClean="0"/>
              <a:t>Greek philosophers proposed everything on Earth was made of 4 basic substances – air, water, fire, and earth</a:t>
            </a:r>
          </a:p>
          <a:p>
            <a:pPr lvl="1"/>
            <a:r>
              <a:rPr lang="en-US" dirty="0" smtClean="0"/>
              <a:t>Now we know there are about 100 basic substances or elements</a:t>
            </a:r>
          </a:p>
        </p:txBody>
      </p:sp>
    </p:spTree>
    <p:extLst>
      <p:ext uri="{BB962C8B-B14F-4D97-AF65-F5344CB8AC3E}">
        <p14:creationId xmlns:p14="http://schemas.microsoft.com/office/powerpoint/2010/main" val="14127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2530</Words>
  <Application>Microsoft Office PowerPoint</Application>
  <PresentationFormat>On-screen Show (4:3)</PresentationFormat>
  <Paragraphs>328</Paragraphs>
  <Slides>77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Chapter 5</vt:lpstr>
      <vt:lpstr>Warm up (1-4-16)</vt:lpstr>
      <vt:lpstr>Outline</vt:lpstr>
      <vt:lpstr>Objectives</vt:lpstr>
      <vt:lpstr>Warm up (1-5-16)</vt:lpstr>
      <vt:lpstr>Outline</vt:lpstr>
      <vt:lpstr>Objectives</vt:lpstr>
      <vt:lpstr>Explore the size of atoms</vt:lpstr>
      <vt:lpstr>5.1 Notes</vt:lpstr>
      <vt:lpstr>5.1 Notes</vt:lpstr>
      <vt:lpstr>5.1 Notes</vt:lpstr>
      <vt:lpstr>Warm up (1-6-16)</vt:lpstr>
      <vt:lpstr>Outline</vt:lpstr>
      <vt:lpstr>Objectives</vt:lpstr>
      <vt:lpstr>How can different objects be organized?</vt:lpstr>
      <vt:lpstr>5.2 Notes</vt:lpstr>
      <vt:lpstr>5.2 Notes</vt:lpstr>
      <vt:lpstr>5.2 Notes</vt:lpstr>
      <vt:lpstr>PowerPoint Presentation</vt:lpstr>
      <vt:lpstr>Warm up (1-7-16)</vt:lpstr>
      <vt:lpstr>Outline</vt:lpstr>
      <vt:lpstr>Objectives</vt:lpstr>
      <vt:lpstr>5.3 Notes</vt:lpstr>
      <vt:lpstr>5.3 Notes</vt:lpstr>
      <vt:lpstr>5.3 Notes</vt:lpstr>
      <vt:lpstr>5.3 Notes</vt:lpstr>
      <vt:lpstr>Plan for Medicine Project</vt:lpstr>
      <vt:lpstr>Isotope activity</vt:lpstr>
      <vt:lpstr>PowerPoint Presentation</vt:lpstr>
      <vt:lpstr>How to cite in MLA</vt:lpstr>
      <vt:lpstr>Warm up (1-8-16)</vt:lpstr>
      <vt:lpstr>Outline</vt:lpstr>
      <vt:lpstr>Objectives</vt:lpstr>
      <vt:lpstr>How to cite in MLA</vt:lpstr>
      <vt:lpstr>Warm up (1-11-16)</vt:lpstr>
      <vt:lpstr>Outline</vt:lpstr>
      <vt:lpstr>Objectives</vt:lpstr>
      <vt:lpstr>How to cite in MLA</vt:lpstr>
      <vt:lpstr>Warm up (1-12-16)</vt:lpstr>
      <vt:lpstr>Outline</vt:lpstr>
      <vt:lpstr>Objectives</vt:lpstr>
      <vt:lpstr>Warm up (1-13-16)</vt:lpstr>
      <vt:lpstr>Outline</vt:lpstr>
      <vt:lpstr>Objectives</vt:lpstr>
      <vt:lpstr>Warm up (1-14-16)</vt:lpstr>
      <vt:lpstr>Outline</vt:lpstr>
      <vt:lpstr>Objectives</vt:lpstr>
      <vt:lpstr>Turning in your project</vt:lpstr>
      <vt:lpstr>Grading Your Group</vt:lpstr>
      <vt:lpstr>Warm up (1-15-16)</vt:lpstr>
      <vt:lpstr>Outline</vt:lpstr>
      <vt:lpstr>Objectives</vt:lpstr>
      <vt:lpstr>Warm up (1-19-16)</vt:lpstr>
      <vt:lpstr>Outline</vt:lpstr>
      <vt:lpstr>Objectives</vt:lpstr>
      <vt:lpstr>Building an Atom Simulation</vt:lpstr>
      <vt:lpstr>Electron Configuration Information ***Reading and Notes***</vt:lpstr>
      <vt:lpstr>Warm up (1-20-16)</vt:lpstr>
      <vt:lpstr>Outline</vt:lpstr>
      <vt:lpstr>Objectives</vt:lpstr>
      <vt:lpstr>Electron Configuration Information ***Reading and Notes***</vt:lpstr>
      <vt:lpstr>Warm up (1-21-16)</vt:lpstr>
      <vt:lpstr>Outline</vt:lpstr>
      <vt:lpstr>Objectives</vt:lpstr>
      <vt:lpstr>Orbital and Ion formation activity</vt:lpstr>
      <vt:lpstr>Electron Orbital Configuration Information</vt:lpstr>
      <vt:lpstr>Electron Orbital Practice</vt:lpstr>
      <vt:lpstr>Elements Quiz 1</vt:lpstr>
      <vt:lpstr>Warm up (1-22-16)</vt:lpstr>
      <vt:lpstr>Outline</vt:lpstr>
      <vt:lpstr>Objectives</vt:lpstr>
      <vt:lpstr>Warm up (1-25-16)</vt:lpstr>
      <vt:lpstr>Outline</vt:lpstr>
      <vt:lpstr>Objectives</vt:lpstr>
      <vt:lpstr>Warm up (1-26-16)</vt:lpstr>
      <vt:lpstr>Outline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Stephanie Clark</dc:creator>
  <cp:lastModifiedBy>Stephanie Clark</cp:lastModifiedBy>
  <cp:revision>74</cp:revision>
  <dcterms:created xsi:type="dcterms:W3CDTF">2014-12-16T19:54:45Z</dcterms:created>
  <dcterms:modified xsi:type="dcterms:W3CDTF">2016-01-20T18:14:58Z</dcterms:modified>
</cp:coreProperties>
</file>