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52"/>
  </p:notesMasterIdLst>
  <p:handoutMasterIdLst>
    <p:handoutMasterId r:id="rId153"/>
  </p:handout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405" r:id="rId9"/>
    <p:sldId id="272" r:id="rId10"/>
    <p:sldId id="273" r:id="rId11"/>
    <p:sldId id="274" r:id="rId12"/>
    <p:sldId id="288" r:id="rId13"/>
    <p:sldId id="289" r:id="rId14"/>
    <p:sldId id="290" r:id="rId15"/>
    <p:sldId id="291" r:id="rId16"/>
    <p:sldId id="292" r:id="rId17"/>
    <p:sldId id="293" r:id="rId18"/>
    <p:sldId id="260" r:id="rId19"/>
    <p:sldId id="261" r:id="rId20"/>
    <p:sldId id="262" r:id="rId21"/>
    <p:sldId id="263" r:id="rId22"/>
    <p:sldId id="264" r:id="rId23"/>
    <p:sldId id="295" r:id="rId24"/>
    <p:sldId id="296" r:id="rId25"/>
    <p:sldId id="297" r:id="rId26"/>
    <p:sldId id="265" r:id="rId27"/>
    <p:sldId id="270" r:id="rId28"/>
    <p:sldId id="271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300" r:id="rId43"/>
    <p:sldId id="301" r:id="rId44"/>
    <p:sldId id="302" r:id="rId45"/>
    <p:sldId id="406" r:id="rId46"/>
    <p:sldId id="407" r:id="rId47"/>
    <p:sldId id="314" r:id="rId48"/>
    <p:sldId id="317" r:id="rId49"/>
    <p:sldId id="318" r:id="rId50"/>
    <p:sldId id="305" r:id="rId51"/>
    <p:sldId id="306" r:id="rId52"/>
    <p:sldId id="307" r:id="rId53"/>
    <p:sldId id="319" r:id="rId54"/>
    <p:sldId id="320" r:id="rId55"/>
    <p:sldId id="321" r:id="rId56"/>
    <p:sldId id="322" r:id="rId57"/>
    <p:sldId id="323" r:id="rId58"/>
    <p:sldId id="309" r:id="rId59"/>
    <p:sldId id="310" r:id="rId60"/>
    <p:sldId id="311" r:id="rId61"/>
    <p:sldId id="360" r:id="rId62"/>
    <p:sldId id="361" r:id="rId63"/>
    <p:sldId id="362" r:id="rId64"/>
    <p:sldId id="363" r:id="rId65"/>
    <p:sldId id="364" r:id="rId66"/>
    <p:sldId id="365" r:id="rId67"/>
    <p:sldId id="366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294" r:id="rId78"/>
    <p:sldId id="334" r:id="rId79"/>
    <p:sldId id="335" r:id="rId80"/>
    <p:sldId id="336" r:id="rId81"/>
    <p:sldId id="408" r:id="rId82"/>
    <p:sldId id="304" r:id="rId83"/>
    <p:sldId id="308" r:id="rId84"/>
    <p:sldId id="371" r:id="rId85"/>
    <p:sldId id="409" r:id="rId86"/>
    <p:sldId id="410" r:id="rId87"/>
    <p:sldId id="411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72" r:id="rId102"/>
    <p:sldId id="402" r:id="rId103"/>
    <p:sldId id="374" r:id="rId104"/>
    <p:sldId id="412" r:id="rId105"/>
    <p:sldId id="413" r:id="rId106"/>
    <p:sldId id="414" r:id="rId107"/>
    <p:sldId id="368" r:id="rId108"/>
    <p:sldId id="375" r:id="rId109"/>
    <p:sldId id="376" r:id="rId110"/>
    <p:sldId id="377" r:id="rId111"/>
    <p:sldId id="378" r:id="rId112"/>
    <p:sldId id="379" r:id="rId113"/>
    <p:sldId id="380" r:id="rId114"/>
    <p:sldId id="415" r:id="rId115"/>
    <p:sldId id="416" r:id="rId116"/>
    <p:sldId id="417" r:id="rId117"/>
    <p:sldId id="418" r:id="rId118"/>
    <p:sldId id="419" r:id="rId119"/>
    <p:sldId id="381" r:id="rId120"/>
    <p:sldId id="382" r:id="rId121"/>
    <p:sldId id="383" r:id="rId122"/>
    <p:sldId id="384" r:id="rId123"/>
    <p:sldId id="385" r:id="rId124"/>
    <p:sldId id="386" r:id="rId125"/>
    <p:sldId id="420" r:id="rId126"/>
    <p:sldId id="421" r:id="rId127"/>
    <p:sldId id="422" r:id="rId128"/>
    <p:sldId id="423" r:id="rId129"/>
    <p:sldId id="387" r:id="rId130"/>
    <p:sldId id="388" r:id="rId131"/>
    <p:sldId id="389" r:id="rId132"/>
    <p:sldId id="390" r:id="rId133"/>
    <p:sldId id="391" r:id="rId134"/>
    <p:sldId id="424" r:id="rId135"/>
    <p:sldId id="425" r:id="rId136"/>
    <p:sldId id="426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400" r:id="rId145"/>
    <p:sldId id="337" r:id="rId146"/>
    <p:sldId id="338" r:id="rId147"/>
    <p:sldId id="339" r:id="rId148"/>
    <p:sldId id="404" r:id="rId149"/>
    <p:sldId id="401" r:id="rId150"/>
    <p:sldId id="399" r:id="rId1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0" autoAdjust="0"/>
    <p:restoredTop sz="94660"/>
  </p:normalViewPr>
  <p:slideViewPr>
    <p:cSldViewPr>
      <p:cViewPr varScale="1">
        <p:scale>
          <a:sx n="69" d="100"/>
          <a:sy n="69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8B588B89-BE52-4198-912A-46D4B311D4D3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A2E6C016-AC42-45F2-A452-C0C5A2B2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48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CB3979FD-F958-4922-B91B-18D0485CF83A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2B056DF0-DBAA-49FE-8050-AB1ED2D9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8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dirty="0" smtClean="0"/>
              <a:t>All information for this </a:t>
            </a:r>
            <a:r>
              <a:rPr lang="en-US" dirty="0" err="1" smtClean="0"/>
              <a:t>powerpoint</a:t>
            </a:r>
            <a:r>
              <a:rPr lang="en-US" dirty="0" smtClean="0"/>
              <a:t> was retrieved</a:t>
            </a:r>
            <a:r>
              <a:rPr lang="en-US" baseline="0" dirty="0" smtClean="0"/>
              <a:t> from McDougal </a:t>
            </a:r>
            <a:r>
              <a:rPr lang="en-US" baseline="0" dirty="0" err="1" smtClean="0"/>
              <a:t>Littell</a:t>
            </a:r>
            <a:r>
              <a:rPr lang="en-US" baseline="0" dirty="0" smtClean="0"/>
              <a:t> Biology book, Stephen </a:t>
            </a:r>
            <a:r>
              <a:rPr lang="en-US" baseline="0" dirty="0" err="1" smtClean="0"/>
              <a:t>Nowicki</a:t>
            </a:r>
            <a:r>
              <a:rPr lang="en-US" baseline="0" dirty="0" smtClean="0"/>
              <a:t> published by McDougal </a:t>
            </a:r>
            <a:r>
              <a:rPr lang="en-US" baseline="0" dirty="0" err="1" smtClean="0"/>
              <a:t>Littell</a:t>
            </a:r>
            <a:r>
              <a:rPr lang="en-US" baseline="0" dirty="0" smtClean="0"/>
              <a:t> which is a Houghton Mifflin Company – Information was also gathered from the power presentations CD for Holt McDougal Biology</a:t>
            </a:r>
          </a:p>
          <a:p>
            <a:r>
              <a:rPr lang="en-US" baseline="0" dirty="0" smtClean="0"/>
              <a:t>Other information for each of the slides might be linked in the comment section of the slides themselves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notes for these chapters were retrieved from the McDougal </a:t>
            </a:r>
            <a:r>
              <a:rPr lang="en-US" baseline="0" dirty="0" err="1" smtClean="0"/>
              <a:t>Littell</a:t>
            </a:r>
            <a:r>
              <a:rPr lang="en-US" baseline="0" dirty="0" smtClean="0"/>
              <a:t> power presentation CD from Holt McDougal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2B056DF0-DBAA-49FE-8050-AB1ED2D9A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8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6DF0-DBAA-49FE-8050-AB1ED2D9A2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3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6DF0-DBAA-49FE-8050-AB1ED2D9A24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5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3A9002A-57F6-4794-88A4-5C2096B59F7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29D60BD-3C49-4C33-AD51-BC3A258D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2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3A9002A-57F6-4794-88A4-5C2096B59F7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29D60BD-3C49-4C33-AD51-BC3A258D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3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3A9002A-57F6-4794-88A4-5C2096B59F7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29D60BD-3C49-4C33-AD51-BC3A258D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61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3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3A9002A-57F6-4794-88A4-5C2096B59F7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29D60BD-3C49-4C33-AD51-BC3A258D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3A9002A-57F6-4794-88A4-5C2096B59F7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29D60BD-3C49-4C33-AD51-BC3A258D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5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3A9002A-57F6-4794-88A4-5C2096B59F7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29D60BD-3C49-4C33-AD51-BC3A258D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5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3A9002A-57F6-4794-88A4-5C2096B59F7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29D60BD-3C49-4C33-AD51-BC3A258D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2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3A9002A-57F6-4794-88A4-5C2096B59F7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29D60BD-3C49-4C33-AD51-BC3A258D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3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3A9002A-57F6-4794-88A4-5C2096B59F7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29D60BD-3C49-4C33-AD51-BC3A258D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2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3A9002A-57F6-4794-88A4-5C2096B59F7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29D60BD-3C49-4C33-AD51-BC3A258D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2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3A9002A-57F6-4794-88A4-5C2096B59F7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29D60BD-3C49-4C33-AD51-BC3A258D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2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9002A-57F6-4794-88A4-5C2096B59F7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D60BD-3C49-4C33-AD51-BC3A258D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7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dcrossblood.org/learn-about-blood/blood-typ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6enC385R0w" TargetMode="External"/><Relationship Id="rId2" Type="http://schemas.openxmlformats.org/officeDocument/2006/relationships/hyperlink" Target="https://www.khanacademy.org/science/biology/cellular-molecular-biology/new-topic-2014-06-18T18:00:45.081Z/v/phases-of-meiosi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6enC385R0w" TargetMode="External"/><Relationship Id="rId2" Type="http://schemas.openxmlformats.org/officeDocument/2006/relationships/hyperlink" Target="https://www.khanacademy.org/science/biology/cellular-molecular-biology/new-topic-2014-06-18T18:00:45.081Z/v/phases-of-meiosis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WqgZUnJdAY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vital.cs.ohiou.edu/steamwebsite/downloads/FurryFamily.swf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numCol="1"/>
          <a:lstStyle/>
          <a:p>
            <a:r>
              <a:rPr lang="en-US" dirty="0" smtClean="0"/>
              <a:t>Chapter 6 and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numCol="1"/>
          <a:lstStyle/>
          <a:p>
            <a:r>
              <a:rPr lang="en-US" dirty="0" smtClean="0"/>
              <a:t>Meiosis and Mendel</a:t>
            </a:r>
          </a:p>
          <a:p>
            <a:r>
              <a:rPr lang="en-US" dirty="0" smtClean="0"/>
              <a:t>Extending Mendelian Genetics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Process of Meiosis notes</a:t>
            </a:r>
          </a:p>
          <a:p>
            <a:r>
              <a:rPr lang="en-US" dirty="0" smtClean="0"/>
              <a:t>Meiosis Drawings</a:t>
            </a:r>
          </a:p>
        </p:txBody>
      </p:sp>
    </p:spTree>
    <p:extLst>
      <p:ext uri="{BB962C8B-B14F-4D97-AF65-F5344CB8AC3E}">
        <p14:creationId xmlns:p14="http://schemas.microsoft.com/office/powerpoint/2010/main" val="27636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41338" y="927100"/>
            <a:ext cx="8602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Chromosomes contain many genes.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41338" y="1363663"/>
            <a:ext cx="8602662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/>
            <a:r>
              <a:rPr lang="en-US" altLang="en-US" dirty="0"/>
              <a:t>The farther apart two genes are located on a chromosome, the more likely they are to be separated by crossing over.</a:t>
            </a:r>
          </a:p>
          <a:p>
            <a:pPr lvl="1" eaLnBrk="1" hangingPunct="1"/>
            <a:r>
              <a:rPr lang="en-US" altLang="en-US" dirty="0"/>
              <a:t>Genes located close together on a chromosome tend to be inherited together, which is called genetic linkage.</a:t>
            </a:r>
          </a:p>
          <a:p>
            <a:pPr eaLnBrk="1" hangingPunct="1"/>
            <a:r>
              <a:rPr lang="en-US" altLang="en-US" dirty="0"/>
              <a:t>Genetic linkage allows the distance between two genes to be calculated.</a:t>
            </a:r>
          </a:p>
        </p:txBody>
      </p:sp>
      <p:grpSp>
        <p:nvGrpSpPr>
          <p:cNvPr id="24592" name="Group 16"/>
          <p:cNvGrpSpPr>
            <a:grpSpLocks/>
          </p:cNvGrpSpPr>
          <p:nvPr/>
        </p:nvGrpSpPr>
        <p:grpSpPr bwMode="auto">
          <a:xfrm>
            <a:off x="368300" y="3902075"/>
            <a:ext cx="8394700" cy="2786063"/>
            <a:chOff x="232" y="2458"/>
            <a:chExt cx="5288" cy="1755"/>
          </a:xfrm>
        </p:grpSpPr>
        <p:pic>
          <p:nvPicPr>
            <p:cNvPr id="24589" name="Picture 13" descr="191.gif                                                        0006B018 Macintosh                      BEB7E0B0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458"/>
              <a:ext cx="3600" cy="1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90" name="Picture 14" descr="191a.gif                                                       0006B018 Macintosh                      BEB7E0B0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" y="3047"/>
              <a:ext cx="2264" cy="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9257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81" grpId="0" build="p" bldLvl="2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Genetics Project – Offspring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41338" y="927100"/>
            <a:ext cx="8602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Chromosomes contain many genes.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41338" y="1363663"/>
            <a:ext cx="8602662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/>
            <a:r>
              <a:rPr lang="en-US" altLang="en-US"/>
              <a:t>The farther apart two genes are located on a chromosome, the more likely they are to be separated by crossing over.</a:t>
            </a:r>
          </a:p>
          <a:p>
            <a:pPr lvl="1" eaLnBrk="1" hangingPunct="1"/>
            <a:r>
              <a:rPr lang="en-US" altLang="en-US"/>
              <a:t>Genes located close together on a chromosome tend to be inherited together, which is called genetic linkage.</a:t>
            </a:r>
          </a:p>
          <a:p>
            <a:pPr eaLnBrk="1" hangingPunct="1"/>
            <a:r>
              <a:rPr lang="en-US" altLang="en-US"/>
              <a:t>Genetic linkage allows the distance between two genes to be calculated.</a:t>
            </a:r>
          </a:p>
        </p:txBody>
      </p:sp>
      <p:grpSp>
        <p:nvGrpSpPr>
          <p:cNvPr id="24592" name="Group 16"/>
          <p:cNvGrpSpPr>
            <a:grpSpLocks/>
          </p:cNvGrpSpPr>
          <p:nvPr/>
        </p:nvGrpSpPr>
        <p:grpSpPr bwMode="auto">
          <a:xfrm>
            <a:off x="368300" y="3902075"/>
            <a:ext cx="8394700" cy="2786063"/>
            <a:chOff x="232" y="2458"/>
            <a:chExt cx="5288" cy="1755"/>
          </a:xfrm>
        </p:grpSpPr>
        <p:pic>
          <p:nvPicPr>
            <p:cNvPr id="24589" name="Picture 13" descr="191.gif                                                        0006B018 Macintosh                      BEB7E0B0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458"/>
              <a:ext cx="3600" cy="1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90" name="Picture 14" descr="191a.gif                                                       0006B018 Macintosh                      BEB7E0B0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" y="3047"/>
              <a:ext cx="2264" cy="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1235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81" grpId="0" build="p" bldLvl="2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Complete the following crosses using simple Punnett Squares</a:t>
            </a:r>
          </a:p>
          <a:p>
            <a:pPr lvl="1"/>
            <a:r>
              <a:rPr lang="en-US" dirty="0" smtClean="0"/>
              <a:t>BB x Bb</a:t>
            </a:r>
          </a:p>
          <a:p>
            <a:pPr lvl="1"/>
            <a:r>
              <a:rPr lang="en-US" dirty="0" err="1" smtClean="0"/>
              <a:t>Yy</a:t>
            </a:r>
            <a:r>
              <a:rPr lang="en-US" dirty="0" smtClean="0"/>
              <a:t> x </a:t>
            </a:r>
            <a:r>
              <a:rPr lang="en-US" dirty="0" err="1" smtClean="0"/>
              <a:t>yy</a:t>
            </a:r>
            <a:endParaRPr lang="en-US" dirty="0" smtClean="0"/>
          </a:p>
          <a:p>
            <a:pPr lvl="1"/>
            <a:r>
              <a:rPr lang="en-US" dirty="0" err="1" smtClean="0"/>
              <a:t>Hh</a:t>
            </a:r>
            <a:r>
              <a:rPr lang="en-US" dirty="0" smtClean="0"/>
              <a:t> x </a:t>
            </a:r>
            <a:r>
              <a:rPr lang="en-US" dirty="0" err="1" smtClean="0"/>
              <a:t>Hh</a:t>
            </a:r>
            <a:endParaRPr lang="en-US" dirty="0" smtClean="0"/>
          </a:p>
          <a:p>
            <a:r>
              <a:rPr lang="en-US" dirty="0" smtClean="0"/>
              <a:t>Find the percentage of dominant phenotypes for each of the crosses</a:t>
            </a:r>
          </a:p>
          <a:p>
            <a:r>
              <a:rPr lang="en-US" dirty="0" smtClean="0"/>
              <a:t>Find the percentage of recessive phenotypes for each of the crosses</a:t>
            </a:r>
          </a:p>
          <a:p>
            <a:r>
              <a:rPr lang="en-US" dirty="0" smtClean="0"/>
              <a:t>Now, use the following table to help identify the phenotypes of the offspring.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91979"/>
              </p:ext>
            </p:extLst>
          </p:nvPr>
        </p:nvGraphicFramePr>
        <p:xfrm>
          <a:off x="1295400" y="56388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Flower</a:t>
                      </a:r>
                      <a:r>
                        <a:rPr lang="en-US" baseline="0" dirty="0" smtClean="0"/>
                        <a:t>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Fruit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</a:t>
                      </a:r>
                      <a:r>
                        <a:rPr lang="en-US" baseline="0" dirty="0" smtClean="0"/>
                        <a:t> Height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DOMINANT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 (B)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 (Y)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Tall</a:t>
                      </a:r>
                      <a:r>
                        <a:rPr lang="en-US" baseline="0" dirty="0" smtClean="0"/>
                        <a:t> (H)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RECESSIVE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 (b)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 (y)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 (h)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3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Warm up (</a:t>
            </a:r>
            <a:r>
              <a:rPr lang="en-US" dirty="0" smtClean="0"/>
              <a:t>3-15-16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 numCol="1"/>
          <a:lstStyle/>
          <a:p>
            <a:pPr marL="0" indent="0">
              <a:buNone/>
            </a:pPr>
            <a:r>
              <a:rPr lang="en-US" dirty="0" smtClean="0"/>
              <a:t>Describe how sex-linked genes are expressed differently in males and females.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Read </a:t>
            </a:r>
            <a:r>
              <a:rPr lang="en-US" dirty="0" err="1" smtClean="0"/>
              <a:t>ch.</a:t>
            </a:r>
            <a:r>
              <a:rPr lang="en-US" dirty="0" smtClean="0"/>
              <a:t> 7.1</a:t>
            </a:r>
          </a:p>
          <a:p>
            <a:r>
              <a:rPr lang="en-US" dirty="0" smtClean="0"/>
              <a:t>Notes </a:t>
            </a:r>
            <a:r>
              <a:rPr lang="en-US" dirty="0" err="1" smtClean="0"/>
              <a:t>ch.</a:t>
            </a:r>
            <a:r>
              <a:rPr lang="en-US" dirty="0" smtClean="0"/>
              <a:t> 7.1</a:t>
            </a:r>
          </a:p>
          <a:p>
            <a:r>
              <a:rPr lang="en-US" dirty="0"/>
              <a:t>Sex linked inheritance p. 202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75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Describe how sexual reproduction creates unique gene combinations</a:t>
            </a:r>
          </a:p>
          <a:p>
            <a:r>
              <a:rPr lang="en-US" dirty="0" smtClean="0"/>
              <a:t>Explain how crossing over during meiosis increases genetic diversity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Mendelian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38200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1pPr>
            <a:lvl2pPr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2pPr>
            <a:lvl3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3pPr>
            <a:lvl4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4pPr>
            <a:lvl5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5pPr>
            <a:lvl6pPr marL="9144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6pPr>
            <a:lvl7pPr marL="13716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7pPr>
            <a:lvl8pPr marL="18288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8pPr>
            <a:lvl9pPr marL="22860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 smtClean="0"/>
              <a:t>7.1 KEY </a:t>
            </a:r>
            <a:r>
              <a:rPr lang="en-US" altLang="en-US" dirty="0"/>
              <a:t>CONCEPT </a:t>
            </a:r>
            <a:br>
              <a:rPr lang="en-US" altLang="en-US" dirty="0"/>
            </a:br>
            <a:r>
              <a:rPr lang="en-US" altLang="en-US" dirty="0">
                <a:solidFill>
                  <a:schemeClr val="tx1"/>
                </a:solidFill>
              </a:rPr>
              <a:t>The </a:t>
            </a:r>
            <a:r>
              <a:rPr lang="en-US" altLang="en-US" u="sng" dirty="0">
                <a:solidFill>
                  <a:schemeClr val="tx1"/>
                </a:solidFill>
              </a:rPr>
              <a:t>chromosomes</a:t>
            </a:r>
            <a:r>
              <a:rPr lang="en-US" altLang="en-US" dirty="0">
                <a:solidFill>
                  <a:schemeClr val="tx1"/>
                </a:solidFill>
              </a:rPr>
              <a:t> on which genes are located can affect the </a:t>
            </a:r>
            <a:r>
              <a:rPr lang="en-US" altLang="en-US" u="sng" dirty="0">
                <a:solidFill>
                  <a:schemeClr val="tx1"/>
                </a:solidFill>
              </a:rPr>
              <a:t>expression</a:t>
            </a:r>
            <a:r>
              <a:rPr lang="en-US" altLang="en-US" dirty="0">
                <a:solidFill>
                  <a:schemeClr val="tx1"/>
                </a:solidFill>
              </a:rPr>
              <a:t> of traits.</a:t>
            </a:r>
          </a:p>
        </p:txBody>
      </p:sp>
      <p:grpSp>
        <p:nvGrpSpPr>
          <p:cNvPr id="12304" name="Group 16"/>
          <p:cNvGrpSpPr>
            <a:grpSpLocks/>
          </p:cNvGrpSpPr>
          <p:nvPr/>
        </p:nvGrpSpPr>
        <p:grpSpPr bwMode="auto">
          <a:xfrm>
            <a:off x="685800" y="2133600"/>
            <a:ext cx="7239000" cy="4724400"/>
            <a:chOff x="432" y="1240"/>
            <a:chExt cx="4848" cy="3080"/>
          </a:xfrm>
        </p:grpSpPr>
        <p:pic>
          <p:nvPicPr>
            <p:cNvPr id="12295" name="Picture 7" descr="bhspe-0307co-0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240"/>
              <a:ext cx="864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6" name="Picture 8" descr="bhspe-0307co-0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48"/>
              <a:ext cx="864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7" name="Picture 9" descr="bhspe-0307co-00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247"/>
              <a:ext cx="912" cy="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8" name="Picture 10" descr="bhspe-0307co-00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" y="3304"/>
              <a:ext cx="878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9" name="Picture 11" descr="bhspe-0307co-00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280"/>
              <a:ext cx="1200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0" name="Picture 12" descr="bhspe-0307co-00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280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1" name="Picture 13" descr="bhspe-0307co-00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" y="2264"/>
              <a:ext cx="923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2" name="Picture 14" descr="bhspe-0307co-0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12"/>
              <a:ext cx="879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3" name="Picture 15" descr="bhspe-0307co-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312"/>
              <a:ext cx="864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2163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28675"/>
            <a:ext cx="8915400" cy="4572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Two copies of each </a:t>
            </a:r>
            <a:r>
              <a:rPr lang="en-US" altLang="en-US" u="sng" dirty="0"/>
              <a:t>autosomal</a:t>
            </a:r>
            <a:r>
              <a:rPr lang="en-US" altLang="en-US" dirty="0"/>
              <a:t> gene affect </a:t>
            </a:r>
            <a:r>
              <a:rPr lang="en-US" altLang="en-US" u="sng" dirty="0"/>
              <a:t>phenotype</a:t>
            </a:r>
            <a:r>
              <a:rPr lang="en-US" altLang="en-US" dirty="0"/>
              <a:t>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4572000" cy="8223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Mendel studied </a:t>
            </a:r>
            <a:r>
              <a:rPr lang="en-US" altLang="en-US" u="sng" dirty="0"/>
              <a:t>autosomal</a:t>
            </a:r>
            <a:r>
              <a:rPr lang="en-US" altLang="en-US" dirty="0"/>
              <a:t> gene traits, like hair texture. </a:t>
            </a:r>
          </a:p>
        </p:txBody>
      </p:sp>
      <p:pic>
        <p:nvPicPr>
          <p:cNvPr id="4101" name="Picture 5" descr="bhspe-030701-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1524000"/>
            <a:ext cx="324961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064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Students will be able to identify the difference between sex cells and somatic cells and explain why these two types of cells are different.</a:t>
            </a:r>
          </a:p>
          <a:p>
            <a:r>
              <a:rPr lang="en-US" dirty="0" smtClean="0"/>
              <a:t>Students will be able to identify the steps in meiosis and explain what is occurring to the chromosomes at each step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533400" y="930275"/>
            <a:ext cx="8229600" cy="822325"/>
          </a:xfrm>
          <a:noFill/>
          <a:ln/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Mendel’s rules of </a:t>
            </a:r>
            <a:r>
              <a:rPr lang="en-US" altLang="en-US" u="sng" dirty="0"/>
              <a:t>inheritance</a:t>
            </a:r>
            <a:r>
              <a:rPr lang="en-US" altLang="en-US" dirty="0"/>
              <a:t> apply to autosomal </a:t>
            </a:r>
            <a:r>
              <a:rPr lang="en-US" altLang="en-US" u="sng" dirty="0"/>
              <a:t>genetic disorders</a:t>
            </a:r>
            <a:r>
              <a:rPr lang="en-US" altLang="en-US" dirty="0"/>
              <a:t>.</a:t>
            </a:r>
          </a:p>
        </p:txBody>
      </p:sp>
      <p:sp>
        <p:nvSpPr>
          <p:cNvPr id="7222" name="Rectangle 54"/>
          <p:cNvSpPr>
            <a:spLocks noChangeArrowheads="1"/>
          </p:cNvSpPr>
          <p:nvPr/>
        </p:nvSpPr>
        <p:spPr bwMode="auto">
          <a:xfrm>
            <a:off x="533400" y="1876425"/>
            <a:ext cx="822960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dirty="0">
                <a:latin typeface="Arial" charset="0"/>
              </a:rPr>
              <a:t>A heterozygote for a recessive disorder is a </a:t>
            </a:r>
            <a:r>
              <a:rPr lang="en-US" altLang="en-US" u="sng" dirty="0">
                <a:latin typeface="Arial" charset="0"/>
              </a:rPr>
              <a:t>carrier</a:t>
            </a:r>
            <a:r>
              <a:rPr lang="en-US" altLang="en-US" dirty="0">
                <a:latin typeface="Arial" charset="0"/>
              </a:rPr>
              <a:t>.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dirty="0">
                <a:latin typeface="Arial" charset="0"/>
              </a:rPr>
              <a:t>Disorders caused by dominant alleles are uncommon.</a:t>
            </a:r>
          </a:p>
        </p:txBody>
      </p:sp>
      <p:grpSp>
        <p:nvGrpSpPr>
          <p:cNvPr id="7228" name="Group 60"/>
          <p:cNvGrpSpPr>
            <a:grpSpLocks/>
          </p:cNvGrpSpPr>
          <p:nvPr/>
        </p:nvGrpSpPr>
        <p:grpSpPr bwMode="auto">
          <a:xfrm>
            <a:off x="2209800" y="2895600"/>
            <a:ext cx="3886200" cy="3759200"/>
            <a:chOff x="1392" y="1824"/>
            <a:chExt cx="2448" cy="2368"/>
          </a:xfrm>
        </p:grpSpPr>
        <p:grpSp>
          <p:nvGrpSpPr>
            <p:cNvPr id="7227" name="Group 59"/>
            <p:cNvGrpSpPr>
              <a:grpSpLocks/>
            </p:cNvGrpSpPr>
            <p:nvPr/>
          </p:nvGrpSpPr>
          <p:grpSpPr bwMode="auto">
            <a:xfrm>
              <a:off x="1392" y="1824"/>
              <a:ext cx="2448" cy="2368"/>
              <a:chOff x="1392" y="1824"/>
              <a:chExt cx="2448" cy="2368"/>
            </a:xfrm>
          </p:grpSpPr>
          <p:pic>
            <p:nvPicPr>
              <p:cNvPr id="7224" name="Picture 56" descr="0201_bhspe-030701.p1.gif                                       00066E95 Macintosh                      BEB7E0B0: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" y="1824"/>
                <a:ext cx="2448" cy="23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26" name="Rectangle 58"/>
              <p:cNvSpPr>
                <a:spLocks noChangeArrowheads="1"/>
              </p:cNvSpPr>
              <p:nvPr/>
            </p:nvSpPr>
            <p:spPr bwMode="auto">
              <a:xfrm>
                <a:off x="2875" y="3888"/>
                <a:ext cx="432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25" name="Text Box 57"/>
            <p:cNvSpPr txBox="1">
              <a:spLocks noChangeArrowheads="1"/>
            </p:cNvSpPr>
            <p:nvPr/>
          </p:nvSpPr>
          <p:spPr bwMode="auto">
            <a:xfrm>
              <a:off x="2812" y="3867"/>
              <a:ext cx="521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300">
                  <a:solidFill>
                    <a:srgbClr val="363636"/>
                  </a:solidFill>
                  <a:latin typeface="Arial Narrow" charset="0"/>
                </a:rPr>
                <a:t>(dominant)</a:t>
              </a: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740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 animBg="1" autoUpdateAnimBg="0"/>
      <p:bldP spid="7222" grpId="0" build="p" bldLvl="2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Males and females can </a:t>
            </a:r>
            <a:r>
              <a:rPr lang="en-US" altLang="en-US" u="sng" dirty="0"/>
              <a:t>differ</a:t>
            </a:r>
            <a:r>
              <a:rPr lang="en-US" altLang="en-US" dirty="0"/>
              <a:t> in sex-linked traits.   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64698"/>
            <a:ext cx="8610600" cy="169862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Genes on sex chromosomes are called sex-linked genes. </a:t>
            </a:r>
          </a:p>
          <a:p>
            <a:pPr lvl="1"/>
            <a:r>
              <a:rPr lang="en-US" altLang="en-US" dirty="0"/>
              <a:t>Y chromosome genes in mammals are responsible for male </a:t>
            </a:r>
            <a:r>
              <a:rPr lang="en-US" altLang="en-US" u="sng" dirty="0"/>
              <a:t>characteristics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X chromosome genes in mammals affect many traits.</a:t>
            </a:r>
          </a:p>
        </p:txBody>
      </p:sp>
      <p:pic>
        <p:nvPicPr>
          <p:cNvPr id="23559" name="Picture 7" descr="0201_bhspe-030701.p1B.gif                                      00066E95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97225"/>
            <a:ext cx="4191000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14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33400" y="923925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Male mammals have an </a:t>
            </a:r>
            <a:r>
              <a:rPr lang="en-US" altLang="en-US" u="sng" dirty="0"/>
              <a:t>XY</a:t>
            </a:r>
            <a:r>
              <a:rPr lang="en-US" altLang="en-US" dirty="0"/>
              <a:t> genotype.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33400" y="1500188"/>
            <a:ext cx="3733800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dirty="0"/>
              <a:t>All of a male’s sex-linked genes are </a:t>
            </a:r>
            <a:r>
              <a:rPr lang="en-US" altLang="en-US" u="sng" dirty="0"/>
              <a:t>expressed</a:t>
            </a:r>
            <a:r>
              <a:rPr lang="en-US" altLang="en-US" dirty="0"/>
              <a:t>.</a:t>
            </a:r>
          </a:p>
          <a:p>
            <a:pPr lvl="1" eaLnBrk="1" hangingPunct="1"/>
            <a:r>
              <a:rPr lang="en-US" altLang="en-US" dirty="0"/>
              <a:t>Males have no second copies of sex-linked genes.</a:t>
            </a:r>
          </a:p>
        </p:txBody>
      </p:sp>
      <p:pic>
        <p:nvPicPr>
          <p:cNvPr id="24580" name="Picture 4" descr="213.jpg 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81150"/>
            <a:ext cx="4402138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160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bldLvl="2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33400" y="922338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Female mammals have an </a:t>
            </a:r>
            <a:r>
              <a:rPr lang="en-US" altLang="en-US" u="sng" dirty="0"/>
              <a:t>XX</a:t>
            </a:r>
            <a:r>
              <a:rPr lang="en-US" altLang="en-US" dirty="0"/>
              <a:t> genotype.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4114800" y="4879975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5181600" y="4575175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6324600" y="4117975"/>
            <a:ext cx="0" cy="1143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7391400" y="3508375"/>
            <a:ext cx="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533400" y="1490663"/>
            <a:ext cx="861060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dirty="0"/>
              <a:t>Expression of sex-linked genes is similar to </a:t>
            </a:r>
            <a:r>
              <a:rPr lang="en-US" altLang="en-US" u="sng" dirty="0"/>
              <a:t>autosomal</a:t>
            </a:r>
            <a:r>
              <a:rPr lang="en-US" altLang="en-US" dirty="0"/>
              <a:t> genes in females.</a:t>
            </a:r>
          </a:p>
          <a:p>
            <a:pPr lvl="1" eaLnBrk="1" hangingPunct="1"/>
            <a:r>
              <a:rPr lang="en-US" altLang="en-US" dirty="0"/>
              <a:t>X chromosome inactivation randomly “turns off” one X chromosome. </a:t>
            </a:r>
          </a:p>
        </p:txBody>
      </p:sp>
      <p:pic>
        <p:nvPicPr>
          <p:cNvPr id="25617" name="Picture 17" descr="203.jpg 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59125"/>
            <a:ext cx="5410200" cy="34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711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15" grpId="0" build="p" bldLvl="2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– Linked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P. 202</a:t>
            </a:r>
          </a:p>
          <a:p>
            <a:r>
              <a:rPr lang="en-US" dirty="0" smtClean="0"/>
              <a:t>Problem – How does probability explain sex-linked inheritance</a:t>
            </a:r>
          </a:p>
          <a:p>
            <a:pPr lvl="1"/>
            <a:r>
              <a:rPr lang="en-US" dirty="0" smtClean="0"/>
              <a:t>Answer this question as your prediction</a:t>
            </a:r>
          </a:p>
          <a:p>
            <a:r>
              <a:rPr lang="en-US" dirty="0" smtClean="0"/>
              <a:t>Procedure – follow the procedure on page 202</a:t>
            </a:r>
          </a:p>
          <a:p>
            <a:r>
              <a:rPr lang="en-US" dirty="0" smtClean="0"/>
              <a:t>When you finish the procedure, answer the analysis and conclusion questions in your composition notebook using complete sentences.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636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Warm up (</a:t>
            </a:r>
            <a:r>
              <a:rPr lang="en-US" dirty="0" smtClean="0"/>
              <a:t>3-16-16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 numCol="1"/>
          <a:lstStyle/>
          <a:p>
            <a:pPr marL="0" indent="0">
              <a:buNone/>
            </a:pPr>
            <a:r>
              <a:rPr lang="en-US" dirty="0" smtClean="0"/>
              <a:t>Explain what happens during fertilization. (Include the terms – gametes, diploid and haploid in your answer)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</a:p>
          <a:p>
            <a:r>
              <a:rPr lang="en-US" dirty="0"/>
              <a:t>Sex linked inheritance p. </a:t>
            </a:r>
            <a:r>
              <a:rPr lang="en-US" dirty="0" smtClean="0"/>
              <a:t>202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Describe how sexual reproduction creates unique gene combinations</a:t>
            </a:r>
          </a:p>
          <a:p>
            <a:r>
              <a:rPr lang="en-US" dirty="0" smtClean="0"/>
              <a:t>Explain how crossing over during meiosis increases genetic diversity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– Linked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P. 202</a:t>
            </a:r>
          </a:p>
          <a:p>
            <a:r>
              <a:rPr lang="en-US" dirty="0" smtClean="0"/>
              <a:t>Problem – How does probability explain sex-linked inheritance</a:t>
            </a:r>
          </a:p>
          <a:p>
            <a:pPr lvl="1"/>
            <a:r>
              <a:rPr lang="en-US" dirty="0" smtClean="0"/>
              <a:t>Answer this question as your prediction</a:t>
            </a:r>
          </a:p>
          <a:p>
            <a:r>
              <a:rPr lang="en-US" dirty="0" smtClean="0"/>
              <a:t>Procedure – follow the procedure on page 202</a:t>
            </a:r>
          </a:p>
          <a:p>
            <a:r>
              <a:rPr lang="en-US" dirty="0" smtClean="0"/>
              <a:t>When you finish the procedure, answer the analysis and conclusion questions in your composition notebook using complete sentences.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860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38200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1pPr>
            <a:lvl2pPr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2pPr>
            <a:lvl3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3pPr>
            <a:lvl4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4pPr>
            <a:lvl5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5pPr>
            <a:lvl6pPr marL="9144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6pPr>
            <a:lvl7pPr marL="13716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7pPr>
            <a:lvl8pPr marL="18288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8pPr>
            <a:lvl9pPr marL="22860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 smtClean="0"/>
              <a:t>7.2 KEY </a:t>
            </a:r>
            <a:r>
              <a:rPr lang="en-US" altLang="en-US" dirty="0"/>
              <a:t>CONCEPT </a:t>
            </a:r>
            <a:br>
              <a:rPr lang="en-US" altLang="en-US" dirty="0"/>
            </a:br>
            <a:r>
              <a:rPr lang="en-US" altLang="en-US" u="sng" dirty="0">
                <a:solidFill>
                  <a:srgbClr val="000000"/>
                </a:solidFill>
                <a:cs typeface="Times New Roman" charset="0"/>
              </a:rPr>
              <a:t>Phenotype</a:t>
            </a:r>
            <a:r>
              <a:rPr lang="en-US" altLang="en-US" dirty="0">
                <a:solidFill>
                  <a:srgbClr val="000000"/>
                </a:solidFill>
                <a:cs typeface="Times New Roman" charset="0"/>
              </a:rPr>
              <a:t> is affected by many different factors.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685800" y="2133600"/>
            <a:ext cx="7239000" cy="4724400"/>
            <a:chOff x="432" y="1240"/>
            <a:chExt cx="4848" cy="3080"/>
          </a:xfrm>
        </p:grpSpPr>
        <p:pic>
          <p:nvPicPr>
            <p:cNvPr id="12296" name="Picture 8" descr="bhspe-0307co-0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240"/>
              <a:ext cx="864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7" name="Picture 9" descr="bhspe-0307co-0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48"/>
              <a:ext cx="864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8" name="Picture 10" descr="bhspe-0307co-00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247"/>
              <a:ext cx="912" cy="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9" name="Picture 11" descr="bhspe-0307co-00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" y="3304"/>
              <a:ext cx="878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0" name="Picture 12" descr="bhspe-0307co-00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280"/>
              <a:ext cx="1200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1" name="Picture 13" descr="bhspe-0307co-00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280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2" name="Picture 14" descr="bhspe-0307co-00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" y="2264"/>
              <a:ext cx="923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3" name="Picture 15" descr="bhspe-0307co-0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12"/>
              <a:ext cx="879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4" name="Picture 16" descr="bhspe-0307co-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312"/>
              <a:ext cx="864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0203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Warm up (2-26-16)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en-US" dirty="0" smtClean="0"/>
              <a:t>What are the phases of meiosis? Please be specific and indicate which division those phases are associated with.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828675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Phenotype can depend on </a:t>
            </a:r>
            <a:r>
              <a:rPr lang="en-US" altLang="en-US" u="sng" dirty="0"/>
              <a:t>interactions</a:t>
            </a:r>
            <a:r>
              <a:rPr lang="en-US" altLang="en-US" dirty="0"/>
              <a:t> of alleles.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119" y="1600200"/>
            <a:ext cx="8077200" cy="242887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In incomplete </a:t>
            </a:r>
            <a:r>
              <a:rPr lang="en-US" altLang="en-US" u="sng" dirty="0"/>
              <a:t>dominance</a:t>
            </a:r>
            <a:r>
              <a:rPr lang="en-US" altLang="en-US" dirty="0"/>
              <a:t>, neither allele is completely dominant nor completely recessive.</a:t>
            </a:r>
          </a:p>
          <a:p>
            <a:pPr lvl="1"/>
            <a:r>
              <a:rPr lang="en-US" altLang="en-US" dirty="0"/>
              <a:t>Heterozygous phenotype is </a:t>
            </a:r>
            <a:r>
              <a:rPr lang="en-US" altLang="en-US" u="sng" dirty="0"/>
              <a:t>intermediate</a:t>
            </a:r>
            <a:r>
              <a:rPr lang="en-US" altLang="en-US" dirty="0"/>
              <a:t> between the two homozygous phenotypes</a:t>
            </a:r>
          </a:p>
          <a:p>
            <a:pPr lvl="1"/>
            <a:r>
              <a:rPr lang="en-US" altLang="en-US" dirty="0"/>
              <a:t>Homozygous </a:t>
            </a:r>
            <a:r>
              <a:rPr lang="en-US" altLang="en-US" u="sng" dirty="0"/>
              <a:t>parental</a:t>
            </a:r>
            <a:r>
              <a:rPr lang="en-US" altLang="en-US" dirty="0"/>
              <a:t> phenotypes not seen in F</a:t>
            </a:r>
            <a:r>
              <a:rPr lang="en-US" altLang="en-US" baseline="-25000" dirty="0"/>
              <a:t>1</a:t>
            </a:r>
            <a:r>
              <a:rPr lang="en-US" altLang="en-US" dirty="0"/>
              <a:t> offspring</a:t>
            </a:r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304800" y="4191000"/>
            <a:ext cx="8504238" cy="2166938"/>
            <a:chOff x="192" y="2823"/>
            <a:chExt cx="5357" cy="1365"/>
          </a:xfrm>
        </p:grpSpPr>
        <p:pic>
          <p:nvPicPr>
            <p:cNvPr id="4102" name="Picture 6" descr="bhspe-030702-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823"/>
              <a:ext cx="1536" cy="1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05" name="Group 9"/>
            <p:cNvGrpSpPr>
              <a:grpSpLocks/>
            </p:cNvGrpSpPr>
            <p:nvPr/>
          </p:nvGrpSpPr>
          <p:grpSpPr bwMode="auto">
            <a:xfrm>
              <a:off x="1968" y="2832"/>
              <a:ext cx="3581" cy="1356"/>
              <a:chOff x="1968" y="2832"/>
              <a:chExt cx="3581" cy="1356"/>
            </a:xfrm>
          </p:grpSpPr>
          <p:pic>
            <p:nvPicPr>
              <p:cNvPr id="4101" name="Picture 5" descr="bhspe-030702-00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832"/>
                <a:ext cx="1709" cy="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3" name="Picture 7" descr="bhspe-030702-00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2844"/>
                <a:ext cx="1709" cy="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23295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533400" y="922338"/>
            <a:ext cx="8229600" cy="457200"/>
          </a:xfrm>
          <a:noFill/>
          <a:ln/>
        </p:spPr>
        <p:txBody>
          <a:bodyPr>
            <a:normAutofit fontScale="85000" lnSpcReduction="20000"/>
          </a:bodyPr>
          <a:lstStyle/>
          <a:p>
            <a:r>
              <a:rPr lang="en-US" altLang="en-US" u="sng" dirty="0" err="1"/>
              <a:t>Codominant</a:t>
            </a:r>
            <a:r>
              <a:rPr lang="en-US" altLang="en-US" dirty="0"/>
              <a:t> alleles will both be completely expressed.</a:t>
            </a:r>
          </a:p>
        </p:txBody>
      </p:sp>
      <p:sp>
        <p:nvSpPr>
          <p:cNvPr id="7222" name="Rectangle 54"/>
          <p:cNvSpPr>
            <a:spLocks noChangeArrowheads="1"/>
          </p:cNvSpPr>
          <p:nvPr/>
        </p:nvSpPr>
        <p:spPr bwMode="auto">
          <a:xfrm>
            <a:off x="533400" y="1406525"/>
            <a:ext cx="3048000" cy="385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dirty="0" err="1">
                <a:latin typeface="Arial" charset="0"/>
              </a:rPr>
              <a:t>Codominant</a:t>
            </a:r>
            <a:r>
              <a:rPr lang="en-US" altLang="en-US" dirty="0">
                <a:latin typeface="Arial" charset="0"/>
              </a:rPr>
              <a:t> alleles are neither </a:t>
            </a:r>
            <a:r>
              <a:rPr lang="en-US" altLang="en-US" u="sng" dirty="0">
                <a:latin typeface="Arial" charset="0"/>
              </a:rPr>
              <a:t>dominant</a:t>
            </a:r>
            <a:r>
              <a:rPr lang="en-US" altLang="en-US" dirty="0">
                <a:latin typeface="Arial" charset="0"/>
              </a:rPr>
              <a:t> nor </a:t>
            </a:r>
            <a:r>
              <a:rPr lang="en-US" altLang="en-US" u="sng" dirty="0">
                <a:latin typeface="Arial" charset="0"/>
              </a:rPr>
              <a:t>recessive</a:t>
            </a:r>
            <a:r>
              <a:rPr lang="en-US" altLang="en-US" dirty="0">
                <a:latin typeface="Arial" charset="0"/>
              </a:rPr>
              <a:t>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dirty="0">
                <a:latin typeface="Arial" charset="0"/>
              </a:rPr>
              <a:t>The ABO blood types result from </a:t>
            </a:r>
            <a:r>
              <a:rPr lang="en-US" altLang="en-US" dirty="0" err="1">
                <a:latin typeface="Arial" charset="0"/>
              </a:rPr>
              <a:t>codominant</a:t>
            </a:r>
            <a:r>
              <a:rPr lang="en-US" altLang="en-US" dirty="0">
                <a:latin typeface="Arial" charset="0"/>
              </a:rPr>
              <a:t> alleles.</a:t>
            </a:r>
          </a:p>
        </p:txBody>
      </p:sp>
      <p:pic>
        <p:nvPicPr>
          <p:cNvPr id="7229" name="Picture 61" descr="205.gif 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464820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30" name="Rectangle 62"/>
          <p:cNvSpPr>
            <a:spLocks noChangeArrowheads="1"/>
          </p:cNvSpPr>
          <p:nvPr/>
        </p:nvSpPr>
        <p:spPr bwMode="auto">
          <a:xfrm>
            <a:off x="533400" y="52578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Many genes have more than </a:t>
            </a:r>
            <a:r>
              <a:rPr lang="en-US" altLang="en-US" u="sng" dirty="0"/>
              <a:t>two</a:t>
            </a:r>
            <a:r>
              <a:rPr lang="en-US" altLang="en-US" dirty="0"/>
              <a:t> alleles.</a:t>
            </a:r>
          </a:p>
        </p:txBody>
      </p:sp>
    </p:spTree>
    <p:extLst>
      <p:ext uri="{BB962C8B-B14F-4D97-AF65-F5344CB8AC3E}">
        <p14:creationId xmlns:p14="http://schemas.microsoft.com/office/powerpoint/2010/main" val="2563981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 animBg="1" autoUpdateAnimBg="0"/>
      <p:bldP spid="7222" grpId="0" build="p" bldLvl="2" autoUpdateAnimBg="0"/>
      <p:bldP spid="7230" grpId="0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827088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Many genes may interact to produce </a:t>
            </a:r>
            <a:r>
              <a:rPr lang="en-US" altLang="en-US" u="sng" dirty="0"/>
              <a:t>one</a:t>
            </a:r>
            <a:r>
              <a:rPr lang="en-US" altLang="en-US" dirty="0"/>
              <a:t> trait.   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3352800" cy="118745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u="sng" dirty="0"/>
              <a:t>Polygenic</a:t>
            </a:r>
            <a:r>
              <a:rPr lang="en-US" altLang="en-US" dirty="0"/>
              <a:t> traits are produced by two or more genes.</a:t>
            </a:r>
          </a:p>
        </p:txBody>
      </p:sp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895350" y="1597025"/>
            <a:ext cx="7334250" cy="5108575"/>
            <a:chOff x="564" y="1006"/>
            <a:chExt cx="4620" cy="3218"/>
          </a:xfrm>
        </p:grpSpPr>
        <p:pic>
          <p:nvPicPr>
            <p:cNvPr id="23561" name="Picture 9" descr="206b.jpg                                                       0006B018 Macintosh                      BEB7E0B0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1006"/>
              <a:ext cx="2592" cy="1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563" name="Group 11"/>
            <p:cNvGrpSpPr>
              <a:grpSpLocks/>
            </p:cNvGrpSpPr>
            <p:nvPr/>
          </p:nvGrpSpPr>
          <p:grpSpPr bwMode="auto">
            <a:xfrm>
              <a:off x="564" y="2400"/>
              <a:ext cx="4620" cy="1824"/>
              <a:chOff x="564" y="2400"/>
              <a:chExt cx="4620" cy="1824"/>
            </a:xfrm>
          </p:grpSpPr>
          <p:pic>
            <p:nvPicPr>
              <p:cNvPr id="23560" name="Picture 8" descr="206a.gif                                                       0006B018 Macintosh                      BEB7E0B0: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2831"/>
                <a:ext cx="4608" cy="13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562" name="Text Box 10"/>
              <p:cNvSpPr txBox="1">
                <a:spLocks noChangeArrowheads="1"/>
              </p:cNvSpPr>
              <p:nvPr/>
            </p:nvSpPr>
            <p:spPr bwMode="auto">
              <a:xfrm>
                <a:off x="564" y="2400"/>
                <a:ext cx="1488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>
                    <a:latin typeface="Arial" charset="0"/>
                  </a:rPr>
                  <a:t>Order of dominance: brown &gt; green &gt; blue.</a:t>
                </a:r>
                <a:endParaRPr lang="en-US" altLang="en-US" sz="1400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364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52450" y="928688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An </a:t>
            </a:r>
            <a:r>
              <a:rPr lang="en-US" altLang="en-US" u="sng" dirty="0" err="1"/>
              <a:t>epistatic</a:t>
            </a:r>
            <a:r>
              <a:rPr lang="en-US" altLang="en-US" dirty="0"/>
              <a:t> gene can interfere with other genes.</a:t>
            </a:r>
          </a:p>
        </p:txBody>
      </p:sp>
      <p:pic>
        <p:nvPicPr>
          <p:cNvPr id="24579" name="Picture 3" descr="bhspe-030702-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6858000" cy="45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15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 advAuto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23913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The environment interacts with genotype.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55180" y="4572000"/>
            <a:ext cx="4191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Arial" charset="0"/>
              </a:rPr>
              <a:t> Height is an example of a </a:t>
            </a:r>
            <a:br>
              <a:rPr lang="en-US" altLang="en-US" dirty="0">
                <a:latin typeface="Arial" charset="0"/>
              </a:rPr>
            </a:br>
            <a:r>
              <a:rPr lang="en-US" altLang="en-US" dirty="0">
                <a:latin typeface="Arial" charset="0"/>
              </a:rPr>
              <a:t>  phenotype strongly affected </a:t>
            </a:r>
            <a:br>
              <a:rPr lang="en-US" altLang="en-US" dirty="0">
                <a:latin typeface="Arial" charset="0"/>
              </a:rPr>
            </a:br>
            <a:r>
              <a:rPr lang="en-US" altLang="en-US" dirty="0">
                <a:latin typeface="Arial" charset="0"/>
              </a:rPr>
              <a:t>  by the environment.</a:t>
            </a:r>
          </a:p>
        </p:txBody>
      </p:sp>
      <p:pic>
        <p:nvPicPr>
          <p:cNvPr id="33799" name="Picture 7" descr="822.jpg 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24973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52005" y="3403600"/>
            <a:ext cx="3825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dirty="0">
                <a:latin typeface="Arial" charset="0"/>
              </a:rPr>
              <a:t> The sex of sea turtles </a:t>
            </a:r>
            <a:br>
              <a:rPr lang="en-US" altLang="en-US" dirty="0">
                <a:latin typeface="Arial" charset="0"/>
              </a:rPr>
            </a:br>
            <a:r>
              <a:rPr lang="en-US" altLang="en-US" dirty="0">
                <a:latin typeface="Arial" charset="0"/>
              </a:rPr>
              <a:t>  depends on both genes </a:t>
            </a:r>
            <a:br>
              <a:rPr lang="en-US" altLang="en-US" dirty="0">
                <a:latin typeface="Arial" charset="0"/>
              </a:rPr>
            </a:br>
            <a:r>
              <a:rPr lang="en-US" altLang="en-US" dirty="0">
                <a:latin typeface="Arial" charset="0"/>
              </a:rPr>
              <a:t>  and the environment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455180" y="2228850"/>
            <a:ext cx="322716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dirty="0">
                <a:latin typeface="Arial" charset="0"/>
              </a:rPr>
              <a:t> Phenotype is a combination </a:t>
            </a:r>
            <a:br>
              <a:rPr lang="en-US" altLang="en-US" dirty="0">
                <a:latin typeface="Arial" charset="0"/>
              </a:rPr>
            </a:br>
            <a:r>
              <a:rPr lang="en-US" altLang="en-US" dirty="0">
                <a:latin typeface="Arial" charset="0"/>
              </a:rPr>
              <a:t>  of </a:t>
            </a:r>
            <a:r>
              <a:rPr lang="en-US" altLang="en-US" u="sng" dirty="0">
                <a:latin typeface="Arial" charset="0"/>
              </a:rPr>
              <a:t>genotype</a:t>
            </a:r>
            <a:r>
              <a:rPr lang="en-US" altLang="en-US" dirty="0">
                <a:latin typeface="Arial" charset="0"/>
              </a:rPr>
              <a:t> and </a:t>
            </a:r>
            <a:br>
              <a:rPr lang="en-US" altLang="en-US" dirty="0">
                <a:latin typeface="Arial" charset="0"/>
              </a:rPr>
            </a:br>
            <a:r>
              <a:rPr lang="en-US" altLang="en-US" dirty="0">
                <a:latin typeface="Arial" charset="0"/>
              </a:rPr>
              <a:t>  </a:t>
            </a:r>
            <a:r>
              <a:rPr lang="en-US" altLang="en-US" u="sng" dirty="0">
                <a:latin typeface="Arial" charset="0"/>
              </a:rPr>
              <a:t>environment</a:t>
            </a:r>
            <a:r>
              <a:rPr lang="en-US" altLang="en-US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2582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6" grpId="0" build="p" bldLvl="5" autoUpdateAnimBg="0"/>
      <p:bldP spid="33800" grpId="0" autoUpdateAnimBg="0"/>
      <p:bldP spid="33802" grpId="0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Warm up (</a:t>
            </a:r>
            <a:r>
              <a:rPr lang="en-US" dirty="0" smtClean="0"/>
              <a:t>3-17-16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 numCol="1"/>
          <a:lstStyle/>
          <a:p>
            <a:pPr marL="0" indent="0">
              <a:buNone/>
            </a:pPr>
            <a:r>
              <a:rPr lang="en-US" dirty="0" smtClean="0"/>
              <a:t>Explain what codominance is and give an example of a </a:t>
            </a:r>
            <a:r>
              <a:rPr lang="en-US" dirty="0" err="1" smtClean="0"/>
              <a:t>codominant</a:t>
            </a:r>
            <a:r>
              <a:rPr lang="en-US" dirty="0" smtClean="0"/>
              <a:t> trait.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Codominance p.208</a:t>
            </a:r>
          </a:p>
          <a:p>
            <a:r>
              <a:rPr lang="en-US" dirty="0" smtClean="0"/>
              <a:t>Read 7.3</a:t>
            </a:r>
          </a:p>
          <a:p>
            <a:r>
              <a:rPr lang="en-US" dirty="0" smtClean="0"/>
              <a:t>Notes 7.3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Explore codominance by investigating the inheritance of sickle cell disease within a family</a:t>
            </a:r>
          </a:p>
          <a:p>
            <a:r>
              <a:rPr lang="en-US" dirty="0" smtClean="0"/>
              <a:t>Infer genotypes using knowledge of heterozygous and homozygous alleles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punnett</a:t>
            </a:r>
            <a:r>
              <a:rPr lang="en-US" dirty="0" smtClean="0"/>
              <a:t> squares to predict patterns of gene inheritance and gene expression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208 Codominance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through the background information about sickle cell disease. Then follow the procedure to answer the 5 questions in your composition notebook. Please use complete sentences while working on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7677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38200"/>
            <a:ext cx="807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1pPr>
            <a:lvl2pPr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2pPr>
            <a:lvl3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3pPr>
            <a:lvl4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4pPr>
            <a:lvl5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5pPr>
            <a:lvl6pPr marL="9144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6pPr>
            <a:lvl7pPr marL="13716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7pPr>
            <a:lvl8pPr marL="18288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8pPr>
            <a:lvl9pPr marL="22860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 smtClean="0"/>
              <a:t>7.3 KEY </a:t>
            </a:r>
            <a:r>
              <a:rPr lang="en-US" altLang="en-US" dirty="0"/>
              <a:t>CONCEPT </a:t>
            </a:r>
            <a:br>
              <a:rPr lang="en-US" altLang="en-US" dirty="0"/>
            </a:b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Genes can be </a:t>
            </a:r>
            <a:r>
              <a:rPr lang="en-US" altLang="en-US" u="sng" dirty="0">
                <a:solidFill>
                  <a:srgbClr val="000000"/>
                </a:solidFill>
                <a:cs typeface="Times New Roman" pitchFamily="18" charset="0"/>
              </a:rPr>
              <a:t>mapped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to specific locations on chromosomes.</a:t>
            </a:r>
            <a:r>
              <a:rPr lang="en-US" altLang="en-US" dirty="0">
                <a:solidFill>
                  <a:schemeClr val="tx1"/>
                </a:solidFill>
              </a:rPr>
              <a:t>  </a:t>
            </a:r>
          </a:p>
        </p:txBody>
      </p: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685800" y="2133600"/>
            <a:ext cx="7239000" cy="4724400"/>
            <a:chOff x="432" y="1240"/>
            <a:chExt cx="4848" cy="3080"/>
          </a:xfrm>
        </p:grpSpPr>
        <p:pic>
          <p:nvPicPr>
            <p:cNvPr id="12296" name="Picture 8" descr="bhspe-0307co-0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240"/>
              <a:ext cx="864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7" name="Picture 9" descr="bhspe-0307co-0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48"/>
              <a:ext cx="864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8" name="Picture 10" descr="bhspe-0307co-00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247"/>
              <a:ext cx="912" cy="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9" name="Picture 11" descr="bhspe-0307co-00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" y="3304"/>
              <a:ext cx="878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0" name="Picture 12" descr="bhspe-0307co-00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280"/>
              <a:ext cx="1200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1" name="Picture 13" descr="bhspe-0307co-00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280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2" name="Picture 14" descr="bhspe-0307co-00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" y="2264"/>
              <a:ext cx="923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3" name="Picture 15" descr="bhspe-0307co-0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12"/>
              <a:ext cx="879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4" name="Picture 16" descr="bhspe-0307co-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312"/>
              <a:ext cx="864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2062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</a:p>
          <a:p>
            <a:r>
              <a:rPr/>
              <a:t>Finish Meiosis notes</a:t>
            </a:r>
          </a:p>
          <a:p>
            <a:pPr algn="l"/>
            <a:r>
              <a:rPr/>
              <a:t>6.1 and 6.2 section review questions</a:t>
            </a:r>
          </a:p>
        </p:txBody>
      </p:sp>
    </p:spTree>
    <p:extLst>
      <p:ext uri="{BB962C8B-B14F-4D97-AF65-F5344CB8AC3E}">
        <p14:creationId xmlns:p14="http://schemas.microsoft.com/office/powerpoint/2010/main" val="390089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915400" cy="4572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Gene </a:t>
            </a:r>
            <a:r>
              <a:rPr lang="en-US" altLang="en-US" u="sng" dirty="0"/>
              <a:t>linkage</a:t>
            </a:r>
            <a:r>
              <a:rPr lang="en-US" altLang="en-US" dirty="0"/>
              <a:t> was explained through fruit flies.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03400"/>
            <a:ext cx="8610600" cy="16256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Morgan found that linked traits are on the </a:t>
            </a:r>
            <a:r>
              <a:rPr lang="en-US" altLang="en-US" u="sng" dirty="0"/>
              <a:t>same</a:t>
            </a:r>
            <a:r>
              <a:rPr lang="en-US" altLang="en-US" dirty="0"/>
              <a:t> chromosome.</a:t>
            </a:r>
          </a:p>
          <a:p>
            <a:r>
              <a:rPr lang="en-US" altLang="en-US" dirty="0"/>
              <a:t>Chromosomes, not genes, assort </a:t>
            </a:r>
            <a:r>
              <a:rPr lang="en-US" altLang="en-US" u="sng" dirty="0"/>
              <a:t>independently</a:t>
            </a:r>
            <a:r>
              <a:rPr lang="en-US" altLang="en-US" dirty="0"/>
              <a:t> during meiosis.</a:t>
            </a:r>
          </a:p>
        </p:txBody>
      </p:sp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609600" y="3429000"/>
            <a:ext cx="7772400" cy="2401888"/>
            <a:chOff x="384" y="2397"/>
            <a:chExt cx="4896" cy="1513"/>
          </a:xfrm>
        </p:grpSpPr>
        <p:pic>
          <p:nvPicPr>
            <p:cNvPr id="4101" name="Picture 5" descr="bhspe-030703-0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397"/>
              <a:ext cx="2448" cy="1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bhspe-030703-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400"/>
              <a:ext cx="2256" cy="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1104" y="2430"/>
              <a:ext cx="6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chemeClr val="bg1"/>
                  </a:solidFill>
                  <a:latin typeface="Arial" pitchFamily="34" charset="0"/>
                </a:rPr>
                <a:t>Wild type</a:t>
              </a: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832" y="2428"/>
              <a:ext cx="5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chemeClr val="bg1"/>
                  </a:solidFill>
                  <a:latin typeface="Arial" pitchFamily="34" charset="0"/>
                </a:rPr>
                <a:t>Mutant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8910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bldLvl="5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533400" y="922338"/>
            <a:ext cx="8229600" cy="457200"/>
          </a:xfrm>
          <a:noFill/>
          <a:ln/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Linked genes are not inherited together every time.</a:t>
            </a:r>
          </a:p>
        </p:txBody>
      </p:sp>
      <p:sp>
        <p:nvSpPr>
          <p:cNvPr id="7219" name="Rectangle 51"/>
          <p:cNvSpPr>
            <a:spLocks noChangeArrowheads="1"/>
          </p:cNvSpPr>
          <p:nvPr/>
        </p:nvSpPr>
        <p:spPr bwMode="auto">
          <a:xfrm>
            <a:off x="533400" y="1409700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Arial" pitchFamily="34" charset="0"/>
              </a:rPr>
              <a:t>Chromosomes exchange </a:t>
            </a:r>
            <a:r>
              <a:rPr lang="en-US" altLang="en-US" u="sng" dirty="0" smtClean="0">
                <a:latin typeface="Arial" pitchFamily="34" charset="0"/>
              </a:rPr>
              <a:t>homologous </a:t>
            </a:r>
            <a:r>
              <a:rPr lang="en-US" altLang="en-US" dirty="0" smtClean="0">
                <a:latin typeface="Arial" pitchFamily="34" charset="0"/>
              </a:rPr>
              <a:t>genes </a:t>
            </a:r>
            <a:r>
              <a:rPr lang="en-US" altLang="en-US" dirty="0">
                <a:latin typeface="Arial" pitchFamily="34" charset="0"/>
              </a:rPr>
              <a:t>during meiosis. </a:t>
            </a:r>
          </a:p>
        </p:txBody>
      </p:sp>
      <p:grpSp>
        <p:nvGrpSpPr>
          <p:cNvPr id="7222" name="Group 54"/>
          <p:cNvGrpSpPr>
            <a:grpSpLocks/>
          </p:cNvGrpSpPr>
          <p:nvPr/>
        </p:nvGrpSpPr>
        <p:grpSpPr bwMode="auto">
          <a:xfrm>
            <a:off x="838200" y="2555875"/>
            <a:ext cx="7010400" cy="3692525"/>
            <a:chOff x="1344" y="2448"/>
            <a:chExt cx="3312" cy="1568"/>
          </a:xfrm>
        </p:grpSpPr>
        <p:pic>
          <p:nvPicPr>
            <p:cNvPr id="7220" name="Picture 52" descr="C:\Documents and Settings\amit.gaur\Desktop\6 nov\image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2" y="2448"/>
              <a:ext cx="1744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1" name="Picture 53" descr="C:\Documents and Settings\amit.gaur\Desktop\6 nov\image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96"/>
              <a:ext cx="1368" cy="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6153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 animBg="1" autoUpdateAnimBg="0"/>
      <p:bldP spid="7219" grpId="0" build="p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23913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Linkage maps estimate </a:t>
            </a:r>
            <a:r>
              <a:rPr lang="en-US" altLang="en-US" u="sng" dirty="0"/>
              <a:t>distances</a:t>
            </a:r>
            <a:r>
              <a:rPr lang="en-US" altLang="en-US" dirty="0"/>
              <a:t> between genes.   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7848600" cy="206375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The closer together two genes are, the more </a:t>
            </a:r>
            <a:r>
              <a:rPr lang="en-US" altLang="en-US" u="sng" dirty="0"/>
              <a:t>likely</a:t>
            </a:r>
            <a:r>
              <a:rPr lang="en-US" altLang="en-US" dirty="0"/>
              <a:t> they will be inherited together.</a:t>
            </a:r>
          </a:p>
          <a:p>
            <a:r>
              <a:rPr lang="en-US" altLang="en-US" dirty="0"/>
              <a:t>Cross-over </a:t>
            </a:r>
            <a:r>
              <a:rPr lang="en-US" altLang="en-US" u="sng" dirty="0"/>
              <a:t>frequencies</a:t>
            </a:r>
            <a:r>
              <a:rPr lang="en-US" altLang="en-US" dirty="0"/>
              <a:t> are related to distances between genes.</a:t>
            </a:r>
          </a:p>
          <a:p>
            <a:r>
              <a:rPr lang="en-US" altLang="en-US" dirty="0"/>
              <a:t>Linkage maps show the relative locations of genes.</a:t>
            </a:r>
          </a:p>
        </p:txBody>
      </p:sp>
      <p:pic>
        <p:nvPicPr>
          <p:cNvPr id="23560" name="Picture 8" descr="211.gif 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65525"/>
            <a:ext cx="7391400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28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211a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1371600"/>
            <a:ext cx="2286000" cy="12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33400" y="930275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Cross-over frequencies can be converted into map units.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914400" y="1589088"/>
            <a:ext cx="518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–"/>
            </a:pPr>
            <a:r>
              <a:rPr lang="en-US" altLang="en-US" dirty="0"/>
              <a:t> </a:t>
            </a:r>
            <a:r>
              <a:rPr lang="en-US" altLang="en-US" dirty="0">
                <a:latin typeface="Arial" pitchFamily="34" charset="0"/>
              </a:rPr>
              <a:t>gene A and gene B cross over 6.0 percent of the time</a:t>
            </a:r>
            <a:endParaRPr lang="en-US" altLang="en-US" dirty="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914400" y="2698750"/>
            <a:ext cx="36560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–"/>
            </a:pPr>
            <a:r>
              <a:rPr lang="en-US" altLang="en-US" dirty="0"/>
              <a:t> </a:t>
            </a:r>
            <a:r>
              <a:rPr lang="en-US" altLang="en-US" dirty="0">
                <a:latin typeface="Arial" pitchFamily="34" charset="0"/>
              </a:rPr>
              <a:t>gene B and gene C cross over 12.5 percent of the time</a:t>
            </a:r>
            <a:endParaRPr lang="en-US" altLang="en-US" dirty="0"/>
          </a:p>
        </p:txBody>
      </p:sp>
      <p:pic>
        <p:nvPicPr>
          <p:cNvPr id="24585" name="Picture 9" descr="211b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2743200"/>
            <a:ext cx="4114800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211c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724400"/>
            <a:ext cx="5867400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915988" y="4191000"/>
            <a:ext cx="7542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–"/>
            </a:pPr>
            <a:r>
              <a:rPr lang="en-US" altLang="en-US"/>
              <a:t> </a:t>
            </a:r>
            <a:r>
              <a:rPr lang="en-US" altLang="en-US">
                <a:latin typeface="Arial" pitchFamily="34" charset="0"/>
              </a:rPr>
              <a:t>gene A and gene C cross over 18.5 percent of the time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338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82" grpId="0" autoUpdateAnimBg="0"/>
      <p:bldP spid="24583" grpId="0" autoUpdateAnimBg="0"/>
      <p:bldP spid="24587" grpId="0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Warm up (</a:t>
            </a:r>
            <a:r>
              <a:rPr lang="en-US" dirty="0" smtClean="0"/>
              <a:t>3-21-16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 numCol="1"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50900"/>
            <a:ext cx="807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1pPr>
            <a:lvl2pPr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2pPr>
            <a:lvl3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3pPr>
            <a:lvl4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4pPr>
            <a:lvl5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5pPr>
            <a:lvl6pPr marL="9144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6pPr>
            <a:lvl7pPr marL="13716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7pPr>
            <a:lvl8pPr marL="18288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8pPr>
            <a:lvl9pPr marL="22860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 smtClean="0"/>
              <a:t>7.4 KEY </a:t>
            </a:r>
            <a:r>
              <a:rPr lang="en-US" altLang="en-US" dirty="0"/>
              <a:t>CONCEPT </a:t>
            </a:r>
            <a:br>
              <a:rPr lang="en-US" altLang="en-US" dirty="0"/>
            </a:b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A </a:t>
            </a:r>
            <a:r>
              <a:rPr lang="en-US" altLang="en-US" u="sng" dirty="0">
                <a:solidFill>
                  <a:srgbClr val="000000"/>
                </a:solidFill>
                <a:cs typeface="Times New Roman" pitchFamily="18" charset="0"/>
              </a:rPr>
              <a:t>combination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of methods is used to study human genetics.</a:t>
            </a:r>
          </a:p>
        </p:txBody>
      </p: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685800" y="2133600"/>
            <a:ext cx="7239000" cy="4724400"/>
            <a:chOff x="432" y="1240"/>
            <a:chExt cx="4848" cy="3080"/>
          </a:xfrm>
        </p:grpSpPr>
        <p:pic>
          <p:nvPicPr>
            <p:cNvPr id="12296" name="Picture 8" descr="bhspe-0307co-0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240"/>
              <a:ext cx="864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7" name="Picture 9" descr="bhspe-0307co-0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48"/>
              <a:ext cx="864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8" name="Picture 10" descr="bhspe-0307co-00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247"/>
              <a:ext cx="912" cy="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9" name="Picture 11" descr="bhspe-0307co-00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" y="3304"/>
              <a:ext cx="878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0" name="Picture 12" descr="bhspe-0307co-00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280"/>
              <a:ext cx="1200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1" name="Picture 13" descr="bhspe-0307co-00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280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2" name="Picture 14" descr="bhspe-0307co-00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" y="2264"/>
              <a:ext cx="923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3" name="Picture 15" descr="bhspe-0307co-0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12"/>
              <a:ext cx="879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4" name="Picture 16" descr="bhspe-0307co-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312"/>
              <a:ext cx="864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5595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815975"/>
            <a:ext cx="8686800" cy="822325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Human genetics follows the </a:t>
            </a:r>
            <a:r>
              <a:rPr lang="en-US" altLang="en-US" u="sng" dirty="0"/>
              <a:t>patterns</a:t>
            </a:r>
            <a:r>
              <a:rPr lang="en-US" altLang="en-US" dirty="0"/>
              <a:t> seen in other organisms.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39900"/>
            <a:ext cx="8610600" cy="27940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The basic </a:t>
            </a:r>
            <a:r>
              <a:rPr lang="en-US" altLang="en-US" u="sng" dirty="0"/>
              <a:t>principles</a:t>
            </a:r>
            <a:r>
              <a:rPr lang="en-US" altLang="en-US" dirty="0"/>
              <a:t> of genetics are the </a:t>
            </a:r>
            <a:r>
              <a:rPr lang="en-US" altLang="en-US" u="sng" dirty="0"/>
              <a:t>same</a:t>
            </a:r>
            <a:r>
              <a:rPr lang="en-US" altLang="en-US" dirty="0"/>
              <a:t> in all sexually reproducing organisms.</a:t>
            </a:r>
          </a:p>
          <a:p>
            <a:pPr lvl="1"/>
            <a:r>
              <a:rPr lang="en-US" altLang="en-US" dirty="0"/>
              <a:t>Inheritance of many human</a:t>
            </a:r>
            <a:br>
              <a:rPr lang="en-US" altLang="en-US" dirty="0"/>
            </a:br>
            <a:r>
              <a:rPr lang="en-US" altLang="en-US" dirty="0"/>
              <a:t>traits is </a:t>
            </a:r>
            <a:r>
              <a:rPr lang="en-US" altLang="en-US" u="sng" dirty="0"/>
              <a:t>complex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Single-gene traits are</a:t>
            </a:r>
            <a:br>
              <a:rPr lang="en-US" altLang="en-US" dirty="0"/>
            </a:br>
            <a:r>
              <a:rPr lang="en-US" altLang="en-US" dirty="0"/>
              <a:t>important in understanding</a:t>
            </a:r>
            <a:br>
              <a:rPr lang="en-US" altLang="en-US" dirty="0"/>
            </a:br>
            <a:r>
              <a:rPr lang="en-US" altLang="en-US" dirty="0"/>
              <a:t>human genetics. </a:t>
            </a:r>
          </a:p>
        </p:txBody>
      </p:sp>
      <p:pic>
        <p:nvPicPr>
          <p:cNvPr id="4108" name="Picture 12" descr="212.jpg 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68141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30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bldLvl="5" autoUpdateAnimBg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Females can </a:t>
            </a:r>
            <a:r>
              <a:rPr lang="en-US" altLang="en-US" u="sng" dirty="0"/>
              <a:t>carry</a:t>
            </a:r>
            <a:r>
              <a:rPr lang="en-US" altLang="en-US" dirty="0"/>
              <a:t> sex-linked genetic disorders.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618" y="1752600"/>
            <a:ext cx="8610600" cy="126047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Males (XY) </a:t>
            </a:r>
            <a:r>
              <a:rPr lang="en-US" altLang="en-US" u="sng" dirty="0"/>
              <a:t>express</a:t>
            </a:r>
            <a:r>
              <a:rPr lang="en-US" altLang="en-US" dirty="0"/>
              <a:t> all of their sex linked genes.</a:t>
            </a:r>
          </a:p>
          <a:p>
            <a:r>
              <a:rPr lang="en-US" altLang="en-US" dirty="0"/>
              <a:t>Expression of the disorder depends on which parent carries the allele and the sex of the child.</a:t>
            </a:r>
          </a:p>
        </p:txBody>
      </p:sp>
      <p:pic>
        <p:nvPicPr>
          <p:cNvPr id="34820" name="Picture 4" descr="C:\Documents and Settings\alpana.dubey\My Documents\Alpana\7TH\bhspe-030704-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73438"/>
            <a:ext cx="6324600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C:\Documents and Settings\alpana.dubey\My Documents\Alpana\7TH\bhspe-030704-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94075"/>
            <a:ext cx="19240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830" name="Group 14"/>
          <p:cNvGrpSpPr>
            <a:grpSpLocks/>
          </p:cNvGrpSpPr>
          <p:nvPr/>
        </p:nvGrpSpPr>
        <p:grpSpPr bwMode="auto">
          <a:xfrm>
            <a:off x="7239000" y="3470275"/>
            <a:ext cx="1657350" cy="685800"/>
            <a:chOff x="4560" y="2186"/>
            <a:chExt cx="1044" cy="432"/>
          </a:xfrm>
        </p:grpSpPr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5220" y="2194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4560" y="218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34827" name="Line 11"/>
            <p:cNvSpPr>
              <a:spLocks noChangeShapeType="1"/>
            </p:cNvSpPr>
            <p:nvPr/>
          </p:nvSpPr>
          <p:spPr bwMode="auto">
            <a:xfrm>
              <a:off x="4704" y="2437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Line 13"/>
            <p:cNvSpPr>
              <a:spLocks noChangeShapeType="1"/>
            </p:cNvSpPr>
            <p:nvPr/>
          </p:nvSpPr>
          <p:spPr bwMode="auto">
            <a:xfrm flipV="1">
              <a:off x="5232" y="2426"/>
              <a:ext cx="96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7615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Students will be able to identify the difference between sex cells and somatic cells and explain why these two types of cells are different.</a:t>
            </a:r>
          </a:p>
          <a:p>
            <a:r>
              <a:rPr lang="en-US" dirty="0" smtClean="0"/>
              <a:t>Students will be able to identify the steps in meiosis and explain what is occurring to the chromosomes at each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 </a:t>
            </a:r>
            <a:r>
              <a:rPr lang="en-US" altLang="en-US" u="sng" dirty="0"/>
              <a:t>pedigree</a:t>
            </a:r>
            <a:r>
              <a:rPr lang="en-US" altLang="en-US" dirty="0"/>
              <a:t> is a chart for tracing genes in a family.   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36280"/>
            <a:ext cx="8610600" cy="126047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Phenotypes are used to infer genotypes on a pedigree.</a:t>
            </a:r>
          </a:p>
          <a:p>
            <a:r>
              <a:rPr lang="en-US" altLang="en-US" dirty="0"/>
              <a:t>Autosomal genes show different patterns on a pedigree than sex-linked genes. </a:t>
            </a:r>
          </a:p>
        </p:txBody>
      </p:sp>
      <p:pic>
        <p:nvPicPr>
          <p:cNvPr id="23558" name="Picture 6" descr="215a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813050"/>
            <a:ext cx="6788150" cy="40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232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46100" y="930275"/>
            <a:ext cx="8597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If the phenotype is more </a:t>
            </a:r>
            <a:r>
              <a:rPr lang="en-US" altLang="en-US" u="sng" dirty="0"/>
              <a:t>common</a:t>
            </a:r>
            <a:r>
              <a:rPr lang="en-US" altLang="en-US" dirty="0"/>
              <a:t> in males, the gene is likely sex-linked.</a:t>
            </a:r>
          </a:p>
        </p:txBody>
      </p:sp>
      <p:pic>
        <p:nvPicPr>
          <p:cNvPr id="24588" name="Picture 12" descr="215b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16113"/>
            <a:ext cx="7315200" cy="456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936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20738"/>
            <a:ext cx="8915400" cy="4572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Several methods help map human chromosomes.   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173" y="1600200"/>
            <a:ext cx="8597900" cy="4572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A </a:t>
            </a:r>
            <a:r>
              <a:rPr lang="en-US" altLang="en-US" u="sng" dirty="0"/>
              <a:t>karyotype</a:t>
            </a:r>
            <a:r>
              <a:rPr lang="en-US" altLang="en-US" dirty="0"/>
              <a:t> is a picture of all chromosomes in a cell. </a:t>
            </a:r>
          </a:p>
        </p:txBody>
      </p:sp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2667000" y="2514600"/>
            <a:ext cx="3810000" cy="3962400"/>
            <a:chOff x="1680" y="1584"/>
            <a:chExt cx="2400" cy="2496"/>
          </a:xfrm>
        </p:grpSpPr>
        <p:pic>
          <p:nvPicPr>
            <p:cNvPr id="35844" name="Picture 4" descr="bhspe-030704-0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84"/>
              <a:ext cx="2400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2591" y="3728"/>
              <a:ext cx="2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00">
                  <a:solidFill>
                    <a:srgbClr val="2A2A2A"/>
                  </a:solidFill>
                  <a:latin typeface="Arial" pitchFamily="34" charset="0"/>
                </a:rPr>
                <a:t>X Y</a:t>
              </a:r>
              <a:endParaRPr lang="en-US" altLang="en-US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508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46100" y="927100"/>
            <a:ext cx="859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Karyotypes can show changes in </a:t>
            </a:r>
            <a:r>
              <a:rPr lang="en-US" altLang="en-US" u="sng" dirty="0"/>
              <a:t>chromosomes</a:t>
            </a:r>
            <a:r>
              <a:rPr lang="en-US" altLang="en-US" dirty="0"/>
              <a:t>. </a:t>
            </a:r>
          </a:p>
        </p:txBody>
      </p:sp>
      <p:pic>
        <p:nvPicPr>
          <p:cNvPr id="36876" name="Picture 12" descr="bhspe-030704-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5257800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546100" y="1485900"/>
            <a:ext cx="8597900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/>
            <a:r>
              <a:rPr lang="en-US" altLang="en-US" u="sng" dirty="0"/>
              <a:t>deletion</a:t>
            </a:r>
            <a:r>
              <a:rPr lang="en-US" altLang="en-US" dirty="0"/>
              <a:t> of part of a chromosome or loss of a chromosome</a:t>
            </a:r>
          </a:p>
          <a:p>
            <a:pPr lvl="1" eaLnBrk="1" hangingPunct="1"/>
            <a:r>
              <a:rPr lang="en-US" altLang="en-US" dirty="0"/>
              <a:t>large changes in chromosomes</a:t>
            </a:r>
          </a:p>
          <a:p>
            <a:pPr lvl="1" eaLnBrk="1" hangingPunct="1"/>
            <a:r>
              <a:rPr lang="en-US" altLang="en-US" u="sng" dirty="0"/>
              <a:t>extra</a:t>
            </a:r>
            <a:r>
              <a:rPr lang="en-US" altLang="en-US" dirty="0"/>
              <a:t> chromosomes or duplication of part of a chromosome</a:t>
            </a:r>
          </a:p>
        </p:txBody>
      </p:sp>
    </p:spTree>
    <p:extLst>
      <p:ext uri="{BB962C8B-B14F-4D97-AF65-F5344CB8AC3E}">
        <p14:creationId xmlns:p14="http://schemas.microsoft.com/office/powerpoint/2010/main" val="1918662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78" grpId="0" build="p" bldLvl="2" autoUpdateAnimBg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Smears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Warm up (3-27-15)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Explain how particular traits can be polygenic traits. Provide an example of polygenic traits.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Chapter 7 quizzes</a:t>
            </a:r>
          </a:p>
          <a:p>
            <a:r>
              <a:rPr lang="en-US" dirty="0" smtClean="0"/>
              <a:t>Take home test </a:t>
            </a:r>
            <a:r>
              <a:rPr lang="en-US" smtClean="0"/>
              <a:t>for homework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26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Students will be able to identify the difference between sex cells and somatic cells and explain why these two types of cells are different.</a:t>
            </a:r>
          </a:p>
          <a:p>
            <a:r>
              <a:rPr lang="en-US" dirty="0" smtClean="0"/>
              <a:t>Students will be able to identify the steps in meiosis and explain what is occurring to the chromosomes at each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441720"/>
              </p:ext>
            </p:extLst>
          </p:nvPr>
        </p:nvGraphicFramePr>
        <p:xfrm>
          <a:off x="457200" y="1600200"/>
          <a:ext cx="8229600" cy="3276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/>
                <a:gridCol w="2743200"/>
                <a:gridCol w="2743200"/>
              </a:tblGrid>
              <a:tr h="1092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2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2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1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6-7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Warm up (2-29-16)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en-US" dirty="0" smtClean="0"/>
              <a:t>Explain what genetics is and how specific traits can be determined for organisms.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www.redcrossblood.org/learn-about-blood/blood-types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</a:p>
          <a:p>
            <a:pPr algn="l"/>
            <a:r>
              <a:rPr/>
              <a:t>Read 6.3 Mendel and Genetics</a:t>
            </a:r>
          </a:p>
          <a:p>
            <a:pPr algn="l"/>
            <a:r>
              <a:rPr/>
              <a:t>Heredity</a:t>
            </a:r>
          </a:p>
          <a:p>
            <a:pPr algn="l"/>
            <a:r>
              <a:rPr/>
              <a:t>video</a:t>
            </a:r>
          </a:p>
          <a:p>
            <a:r>
              <a:rPr lang="en-US" dirty="0" smtClean="0"/>
              <a:t>Mendel and Heredity</a:t>
            </a:r>
          </a:p>
        </p:txBody>
      </p:sp>
    </p:spTree>
    <p:extLst>
      <p:ext uri="{BB962C8B-B14F-4D97-AF65-F5344CB8AC3E}">
        <p14:creationId xmlns:p14="http://schemas.microsoft.com/office/powerpoint/2010/main" val="33983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Students will be able to identify the difference between sex cells and somatic cells and explain why these two types of cells are different.</a:t>
            </a:r>
          </a:p>
          <a:p>
            <a:r>
              <a:rPr lang="en-US" dirty="0" smtClean="0"/>
              <a:t>Students will be able to identify the steps in meiosis and explain what is occurring to the chromosomes at each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6.1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Gametes have half the number of chromosomes that body cells have</a:t>
            </a:r>
          </a:p>
          <a:p>
            <a:pPr lvl="1"/>
            <a:r>
              <a:rPr lang="en-US" dirty="0" smtClean="0"/>
              <a:t>There are body cells and gametes</a:t>
            </a:r>
          </a:p>
          <a:p>
            <a:pPr lvl="2"/>
            <a:r>
              <a:rPr lang="en-US" b="1" dirty="0" smtClean="0"/>
              <a:t>Somatic cells</a:t>
            </a:r>
            <a:r>
              <a:rPr lang="en-US" dirty="0" smtClean="0"/>
              <a:t>: body cells, make up most of your body tissues and organs</a:t>
            </a:r>
          </a:p>
          <a:p>
            <a:pPr lvl="2"/>
            <a:r>
              <a:rPr lang="en-US" b="1" dirty="0" smtClean="0"/>
              <a:t>Gametes</a:t>
            </a:r>
            <a:r>
              <a:rPr lang="en-US" dirty="0" smtClean="0"/>
              <a:t>: sex cells, egg in the female and sperm in the male</a:t>
            </a:r>
          </a:p>
        </p:txBody>
      </p:sp>
    </p:spTree>
    <p:extLst>
      <p:ext uri="{BB962C8B-B14F-4D97-AF65-F5344CB8AC3E}">
        <p14:creationId xmlns:p14="http://schemas.microsoft.com/office/powerpoint/2010/main" val="36245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numCol="1">
            <a:normAutofit fontScale="90000"/>
          </a:bodyPr>
          <a:lstStyle/>
          <a:p>
            <a:r>
              <a:rPr lang="en-US" dirty="0" smtClean="0"/>
              <a:t>Your body cells have autosomes and sex chromosomes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1"/>
            <a:r>
              <a:rPr lang="en-US" b="1" dirty="0" smtClean="0"/>
              <a:t>Homologous chromosomes</a:t>
            </a:r>
            <a:r>
              <a:rPr lang="en-US" dirty="0" smtClean="0"/>
              <a:t>: 2 chromosomes</a:t>
            </a:r>
          </a:p>
          <a:p>
            <a:pPr lvl="2"/>
            <a:r>
              <a:rPr lang="en-US" dirty="0" smtClean="0"/>
              <a:t>“having the same structure”</a:t>
            </a:r>
          </a:p>
          <a:p>
            <a:pPr lvl="2"/>
            <a:r>
              <a:rPr lang="en-US" dirty="0" smtClean="0"/>
              <a:t>One from mother, one from father</a:t>
            </a:r>
          </a:p>
          <a:p>
            <a:pPr lvl="2"/>
            <a:r>
              <a:rPr lang="en-US" dirty="0" smtClean="0"/>
              <a:t>Have copies of the same genes although the copies may be different</a:t>
            </a:r>
          </a:p>
          <a:p>
            <a:pPr lvl="1"/>
            <a:r>
              <a:rPr lang="en-US" dirty="0" smtClean="0"/>
              <a:t>Numbered from the largest chromosome to the smallest</a:t>
            </a:r>
          </a:p>
          <a:p>
            <a:pPr lvl="1"/>
            <a:r>
              <a:rPr lang="en-US" b="1" dirty="0" smtClean="0"/>
              <a:t>Autosomes</a:t>
            </a:r>
            <a:r>
              <a:rPr lang="en-US" dirty="0" smtClean="0"/>
              <a:t>: chromosomes numbers 1-22</a:t>
            </a:r>
          </a:p>
          <a:p>
            <a:pPr lvl="2"/>
            <a:r>
              <a:rPr lang="en-US" dirty="0" smtClean="0"/>
              <a:t>Chromosomes contain genes for characteristics not directly related to the sex of the organism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6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Warm up (2-23-16)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en-US" dirty="0" smtClean="0"/>
              <a:t>Explain what you remember from middle school about genetics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(Think about phenotype and genotype, think about Punnett Squares, think about Mendel, and gene inheritance.)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numCol="1">
            <a:normAutofit fontScale="90000"/>
          </a:bodyPr>
          <a:lstStyle/>
          <a:p>
            <a:r>
              <a:rPr lang="en-US" dirty="0" smtClean="0"/>
              <a:t>Your body cells have autosomes and sex chromosomes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1"/>
            <a:r>
              <a:rPr lang="en-US" b="1" dirty="0" smtClean="0"/>
              <a:t>Sex chromosomes</a:t>
            </a:r>
            <a:r>
              <a:rPr lang="en-US" dirty="0" smtClean="0"/>
              <a:t>: directly control the development of sexual characteristics</a:t>
            </a:r>
          </a:p>
          <a:p>
            <a:pPr lvl="2"/>
            <a:r>
              <a:rPr lang="en-US" dirty="0" smtClean="0"/>
              <a:t>All mammals are based on the X and Y system</a:t>
            </a:r>
          </a:p>
          <a:p>
            <a:pPr lvl="2"/>
            <a:r>
              <a:rPr lang="en-US" dirty="0" smtClean="0"/>
              <a:t>This is the 23</a:t>
            </a:r>
            <a:r>
              <a:rPr lang="en-US" baseline="30000" dirty="0" smtClean="0"/>
              <a:t>rd</a:t>
            </a:r>
            <a:r>
              <a:rPr lang="en-US" dirty="0" smtClean="0"/>
              <a:t> pair of chromosomes</a:t>
            </a:r>
          </a:p>
          <a:p>
            <a:pPr lvl="2"/>
            <a:r>
              <a:rPr lang="en-US" dirty="0" smtClean="0"/>
              <a:t>X and Y are paired together but they are not homologous</a:t>
            </a:r>
          </a:p>
          <a:p>
            <a:pPr lvl="3"/>
            <a:r>
              <a:rPr lang="en-US" dirty="0" smtClean="0"/>
              <a:t>X chromosome is larger, contains many genes, even some unrelated to sexual characteristics</a:t>
            </a:r>
          </a:p>
          <a:p>
            <a:pPr lvl="3"/>
            <a:r>
              <a:rPr lang="en-US" dirty="0" smtClean="0"/>
              <a:t>Y chromosome is smallest, carries fewest genes, contains genes in direct development of male traits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7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en-US" dirty="0" smtClean="0"/>
              <a:t>Body cells are diploid, Gametes are haploid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r>
              <a:rPr lang="en-US" b="1" dirty="0" smtClean="0"/>
              <a:t>Sexual Reproduction</a:t>
            </a:r>
            <a:r>
              <a:rPr lang="en-US" dirty="0" smtClean="0"/>
              <a:t>: fusion of two gametes which results in the production of offspring that are a genetic mixture of both parents</a:t>
            </a:r>
          </a:p>
          <a:p>
            <a:pPr lvl="1"/>
            <a:r>
              <a:rPr lang="en-US" dirty="0" smtClean="0"/>
              <a:t>Fertilization: actual fusion of egg and sperm</a:t>
            </a:r>
          </a:p>
          <a:p>
            <a:r>
              <a:rPr lang="en-US" b="1" dirty="0" smtClean="0"/>
              <a:t>Diploid</a:t>
            </a:r>
            <a:r>
              <a:rPr lang="en-US" dirty="0" smtClean="0"/>
              <a:t>: a cell has two copies of each chromosome</a:t>
            </a:r>
          </a:p>
          <a:p>
            <a:pPr lvl="1"/>
            <a:r>
              <a:rPr lang="en-US" dirty="0" smtClean="0"/>
              <a:t>One from mother, one from father</a:t>
            </a:r>
          </a:p>
          <a:p>
            <a:pPr lvl="1"/>
            <a:r>
              <a:rPr lang="en-US" dirty="0" smtClean="0"/>
              <a:t>2n</a:t>
            </a:r>
          </a:p>
          <a:p>
            <a:pPr lvl="1"/>
            <a:r>
              <a:rPr lang="en-US" dirty="0" smtClean="0"/>
              <a:t>In humans, diploid number is 46</a:t>
            </a:r>
          </a:p>
          <a:p>
            <a:pPr lvl="1"/>
            <a:r>
              <a:rPr lang="en-US" dirty="0" smtClean="0"/>
              <a:t>***What would the haploid number be?****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en-US" dirty="0" smtClean="0"/>
              <a:t>Body cells are diploid, Gametes are haploid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/>
          </a:bodyPr>
          <a:lstStyle/>
          <a:p>
            <a:r>
              <a:rPr lang="en-US" b="1" dirty="0" smtClean="0"/>
              <a:t>Haploid</a:t>
            </a:r>
            <a:r>
              <a:rPr lang="en-US" dirty="0" smtClean="0"/>
              <a:t>: a cell has only one copy of each chromosome</a:t>
            </a:r>
          </a:p>
          <a:p>
            <a:pPr lvl="1"/>
            <a:r>
              <a:rPr lang="en-US" dirty="0" smtClean="0"/>
              <a:t>n </a:t>
            </a:r>
          </a:p>
          <a:p>
            <a:pPr lvl="1"/>
            <a:r>
              <a:rPr lang="en-US" dirty="0" smtClean="0"/>
              <a:t>Human gametes</a:t>
            </a:r>
          </a:p>
          <a:p>
            <a:r>
              <a:rPr lang="en-US" dirty="0" smtClean="0"/>
              <a:t>Maintaining the correct number of chromosomes is important to the survival of all organisms</a:t>
            </a:r>
          </a:p>
          <a:p>
            <a:pPr lvl="1"/>
            <a:r>
              <a:rPr lang="en-US" dirty="0" smtClean="0"/>
              <a:t>Typically change in number is harmful, but on occasion increasing number of sets can give rise to new species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1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Warm up (3-1-16)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en-US" dirty="0" smtClean="0"/>
              <a:t>Explain Mendel’s experiments in your own words. Explain why his work was important.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Mendel and Heredity</a:t>
            </a:r>
          </a:p>
          <a:p>
            <a:pPr algn="l"/>
            <a:r>
              <a:rPr sz="3200">
                <a:solidFill>
                  <a:srgbClr val="000000"/>
                </a:solidFill>
              </a:rPr>
              <a:t>Notes 6.3</a:t>
            </a:r>
          </a:p>
          <a:p>
            <a:pPr algn="l"/>
            <a:r>
              <a:rPr sz="3200">
                <a:solidFill>
                  <a:srgbClr val="000000"/>
                </a:solidFill>
              </a:rPr>
              <a:t>Read 6.4 </a:t>
            </a:r>
          </a:p>
          <a:p>
            <a:pPr algn="l"/>
            <a:r>
              <a:rPr sz="3200">
                <a:solidFill>
                  <a:srgbClr val="000000"/>
                </a:solidFill>
              </a:rPr>
              <a:t>Notes 6.4</a:t>
            </a:r>
          </a:p>
          <a:p>
            <a:pPr algn="l"/>
            <a:r>
              <a:rPr sz="3200">
                <a:solidFill>
                  <a:srgbClr val="000000"/>
                </a:solidFill>
              </a:rPr>
              <a:t>Intro 6.5</a:t>
            </a:r>
          </a:p>
        </p:txBody>
      </p:sp>
    </p:spTree>
    <p:extLst>
      <p:ext uri="{BB962C8B-B14F-4D97-AF65-F5344CB8AC3E}">
        <p14:creationId xmlns:p14="http://schemas.microsoft.com/office/powerpoint/2010/main" val="28474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Students will be able to identify the difference between sex cells and somatic cells and explain why these two types of cells are different.</a:t>
            </a:r>
          </a:p>
          <a:p>
            <a:r>
              <a:rPr lang="en-US" dirty="0" smtClean="0"/>
              <a:t>Students will be able to identify the steps in meiosis and explain what is occurring to the chromosomes at each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lnSpcReduction="10000"/>
          </a:bodyPr>
          <a:lstStyle/>
          <a:p>
            <a:r>
              <a:rPr lang="en-US" dirty="0" smtClean="0"/>
              <a:t>A form of nuclear division that divides a diploid cell into haploid cells</a:t>
            </a:r>
          </a:p>
          <a:p>
            <a:pPr lvl="1"/>
            <a:r>
              <a:rPr lang="en-US" dirty="0" smtClean="0"/>
              <a:t>Essential for sexual reproduction</a:t>
            </a:r>
          </a:p>
          <a:p>
            <a:r>
              <a:rPr lang="en-US" dirty="0" smtClean="0"/>
              <a:t>Occurs in germ cells to produce gametes</a:t>
            </a:r>
          </a:p>
          <a:p>
            <a:r>
              <a:rPr lang="en-US" dirty="0" smtClean="0"/>
              <a:t>“</a:t>
            </a:r>
            <a:r>
              <a:rPr lang="en-US" b="1" dirty="0" smtClean="0"/>
              <a:t>reduction</a:t>
            </a:r>
            <a:r>
              <a:rPr lang="en-US" dirty="0" smtClean="0"/>
              <a:t> </a:t>
            </a:r>
            <a:r>
              <a:rPr lang="en-US" b="1" dirty="0" smtClean="0"/>
              <a:t>division</a:t>
            </a:r>
            <a:r>
              <a:rPr lang="en-US" dirty="0" smtClean="0"/>
              <a:t>” – reduce chromosome number by half</a:t>
            </a:r>
          </a:p>
          <a:p>
            <a:r>
              <a:rPr lang="en-US" dirty="0" smtClean="0"/>
              <a:t>DNA is </a:t>
            </a:r>
            <a:r>
              <a:rPr lang="en-US" i="1" dirty="0" smtClean="0"/>
              <a:t>copied once </a:t>
            </a:r>
            <a:r>
              <a:rPr lang="en-US" dirty="0" smtClean="0"/>
              <a:t>but </a:t>
            </a:r>
            <a:r>
              <a:rPr lang="en-US" b="1" dirty="0" smtClean="0"/>
              <a:t>divided twice</a:t>
            </a:r>
          </a:p>
          <a:p>
            <a:r>
              <a:rPr lang="en-US" dirty="0" smtClean="0"/>
              <a:t>Genetically unique haploid cells form from a diploid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6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Process of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Meiosis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>
                <a:hlinkClick r:id="rId2"/>
              </a:rPr>
              <a:t>https://www.khanacademy.org/science/biology/cellular-molecular-biology/new-topic-2014-06-18T18:00:45.081Z/v/phases-of-meiosis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https://www.youtube.com/watch?v=16enC385R0w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Meiosis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Chromosomes and Meiosis</a:t>
            </a:r>
          </a:p>
          <a:p>
            <a:r>
              <a:rPr lang="en-US" dirty="0" smtClean="0"/>
              <a:t>Review genetics and what was discussed in middle school</a:t>
            </a:r>
          </a:p>
        </p:txBody>
      </p:sp>
    </p:spTree>
    <p:extLst>
      <p:ext uri="{BB962C8B-B14F-4D97-AF65-F5344CB8AC3E}">
        <p14:creationId xmlns:p14="http://schemas.microsoft.com/office/powerpoint/2010/main" val="29825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Prophase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Metaphase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78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Anaphase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15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Telophase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66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Cytokinesis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7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Meiosis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0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Prophase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61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Metaphase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68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Anaphase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16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Telophase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Students will be able to identify the difference between sex cells and somatic cells and explain why these two types of cells are different.</a:t>
            </a:r>
          </a:p>
          <a:p>
            <a:r>
              <a:rPr lang="en-US" dirty="0" smtClean="0"/>
              <a:t>Students will be able to identify the number of chromosomes present in sex cells versus somatic cells.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Cytokinesis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93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en-US" dirty="0" smtClean="0"/>
              <a:t>Meiosis Drawings and Notes on the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Take a few minutes and use your paper to draw the phases of meiosis.</a:t>
            </a:r>
          </a:p>
          <a:p>
            <a:endParaRPr lang="en-US" dirty="0"/>
          </a:p>
          <a:p>
            <a:r>
              <a:rPr lang="en-US" dirty="0" smtClean="0"/>
              <a:t>You may use the book if you need to</a:t>
            </a:r>
          </a:p>
          <a:p>
            <a:endParaRPr lang="en-US" dirty="0"/>
          </a:p>
          <a:p>
            <a:r>
              <a:rPr lang="en-US" dirty="0" smtClean="0"/>
              <a:t>We will be taking notes on the lines next to the drawings so please try to keep your drawings small enough to not cover the 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Warm up (3-2-16)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en-US" dirty="0" smtClean="0"/>
              <a:t>What is the law of segregation?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are traits, genes, and alleles?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these terms and explain how each of these terms is involved in genetics.</a:t>
            </a:r>
            <a:endParaRPr lang="en-US" dirty="0"/>
          </a:p>
        </p:txBody>
      </p:sp>
      <p:grpSp>
        <p:nvGrpSpPr>
          <p:cNvPr id="18" name="SMARTInkShape-Group1"/>
          <p:cNvGrpSpPr/>
          <p:nvPr/>
        </p:nvGrpSpPr>
        <p:grpSpPr>
          <a:xfrm>
            <a:off x="7162009" y="1349788"/>
            <a:ext cx="633609" cy="543307"/>
            <a:chOff x="7162009" y="1349788"/>
            <a:chExt cx="633609" cy="543307"/>
          </a:xfrm>
        </p:grpSpPr>
        <p:sp>
          <p:nvSpPr>
            <p:cNvPr id="14" name="SMARTInkShape-1"/>
            <p:cNvSpPr/>
            <p:nvPr/>
          </p:nvSpPr>
          <p:spPr>
            <a:xfrm>
              <a:off x="7518966" y="1357835"/>
              <a:ext cx="276652" cy="410244"/>
            </a:xfrm>
            <a:custGeom>
              <a:avLst/>
              <a:gdLst/>
              <a:ahLst/>
              <a:cxnLst/>
              <a:rect l="0" t="0" r="0" b="0"/>
              <a:pathLst>
                <a:path w="276652" h="410244">
                  <a:moveTo>
                    <a:pt x="35550" y="53056"/>
                  </a:moveTo>
                  <a:lnTo>
                    <a:pt x="35550" y="48315"/>
                  </a:lnTo>
                  <a:lnTo>
                    <a:pt x="38195" y="43342"/>
                  </a:lnTo>
                  <a:lnTo>
                    <a:pt x="47978" y="32065"/>
                  </a:lnTo>
                  <a:lnTo>
                    <a:pt x="89380" y="8401"/>
                  </a:lnTo>
                  <a:lnTo>
                    <a:pt x="101146" y="3444"/>
                  </a:lnTo>
                  <a:lnTo>
                    <a:pt x="135554" y="0"/>
                  </a:lnTo>
                  <a:lnTo>
                    <a:pt x="170341" y="7212"/>
                  </a:lnTo>
                  <a:lnTo>
                    <a:pt x="174028" y="9595"/>
                  </a:lnTo>
                  <a:lnTo>
                    <a:pt x="196201" y="37476"/>
                  </a:lnTo>
                  <a:lnTo>
                    <a:pt x="201208" y="48116"/>
                  </a:lnTo>
                  <a:lnTo>
                    <a:pt x="203434" y="59459"/>
                  </a:lnTo>
                  <a:lnTo>
                    <a:pt x="201777" y="71115"/>
                  </a:lnTo>
                  <a:lnTo>
                    <a:pt x="188886" y="107836"/>
                  </a:lnTo>
                  <a:lnTo>
                    <a:pt x="162959" y="146700"/>
                  </a:lnTo>
                  <a:lnTo>
                    <a:pt x="127772" y="188624"/>
                  </a:lnTo>
                  <a:lnTo>
                    <a:pt x="97864" y="214919"/>
                  </a:lnTo>
                  <a:lnTo>
                    <a:pt x="53572" y="247365"/>
                  </a:lnTo>
                  <a:lnTo>
                    <a:pt x="9549" y="276242"/>
                  </a:lnTo>
                  <a:lnTo>
                    <a:pt x="4150" y="282226"/>
                  </a:lnTo>
                  <a:lnTo>
                    <a:pt x="400" y="292390"/>
                  </a:lnTo>
                  <a:lnTo>
                    <a:pt x="0" y="298374"/>
                  </a:lnTo>
                  <a:lnTo>
                    <a:pt x="935" y="299945"/>
                  </a:lnTo>
                  <a:lnTo>
                    <a:pt x="2552" y="300992"/>
                  </a:lnTo>
                  <a:lnTo>
                    <a:pt x="4621" y="301690"/>
                  </a:lnTo>
                  <a:lnTo>
                    <a:pt x="42072" y="324041"/>
                  </a:lnTo>
                  <a:lnTo>
                    <a:pt x="84200" y="336664"/>
                  </a:lnTo>
                  <a:lnTo>
                    <a:pt x="126998" y="353762"/>
                  </a:lnTo>
                  <a:lnTo>
                    <a:pt x="169606" y="376699"/>
                  </a:lnTo>
                  <a:lnTo>
                    <a:pt x="213976" y="392772"/>
                  </a:lnTo>
                  <a:lnTo>
                    <a:pt x="243376" y="408502"/>
                  </a:lnTo>
                  <a:lnTo>
                    <a:pt x="276651" y="4102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"/>
            <p:cNvSpPr/>
            <p:nvPr/>
          </p:nvSpPr>
          <p:spPr>
            <a:xfrm>
              <a:off x="7536704" y="1410891"/>
              <a:ext cx="17813" cy="464344"/>
            </a:xfrm>
            <a:custGeom>
              <a:avLst/>
              <a:gdLst/>
              <a:ahLst/>
              <a:cxnLst/>
              <a:rect l="0" t="0" r="0" b="0"/>
              <a:pathLst>
                <a:path w="17813" h="464344">
                  <a:moveTo>
                    <a:pt x="8882" y="0"/>
                  </a:moveTo>
                  <a:lnTo>
                    <a:pt x="8882" y="40311"/>
                  </a:lnTo>
                  <a:lnTo>
                    <a:pt x="8882" y="74990"/>
                  </a:lnTo>
                  <a:lnTo>
                    <a:pt x="8882" y="108209"/>
                  </a:lnTo>
                  <a:lnTo>
                    <a:pt x="6236" y="143187"/>
                  </a:lnTo>
                  <a:lnTo>
                    <a:pt x="1814" y="181332"/>
                  </a:lnTo>
                  <a:lnTo>
                    <a:pt x="504" y="221407"/>
                  </a:lnTo>
                  <a:lnTo>
                    <a:pt x="116" y="258417"/>
                  </a:lnTo>
                  <a:lnTo>
                    <a:pt x="0" y="294518"/>
                  </a:lnTo>
                  <a:lnTo>
                    <a:pt x="2613" y="330350"/>
                  </a:lnTo>
                  <a:lnTo>
                    <a:pt x="7643" y="373273"/>
                  </a:lnTo>
                  <a:lnTo>
                    <a:pt x="8637" y="410415"/>
                  </a:lnTo>
                  <a:lnTo>
                    <a:pt x="8849" y="445887"/>
                  </a:lnTo>
                  <a:lnTo>
                    <a:pt x="11514" y="453825"/>
                  </a:lnTo>
                  <a:lnTo>
                    <a:pt x="17812" y="4643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"/>
            <p:cNvSpPr/>
            <p:nvPr/>
          </p:nvSpPr>
          <p:spPr>
            <a:xfrm>
              <a:off x="7162009" y="1349788"/>
              <a:ext cx="276422" cy="436151"/>
            </a:xfrm>
            <a:custGeom>
              <a:avLst/>
              <a:gdLst/>
              <a:ahLst/>
              <a:cxnLst/>
              <a:rect l="0" t="0" r="0" b="0"/>
              <a:pathLst>
                <a:path w="276422" h="436151">
                  <a:moveTo>
                    <a:pt x="17460" y="105751"/>
                  </a:moveTo>
                  <a:lnTo>
                    <a:pt x="12719" y="101011"/>
                  </a:lnTo>
                  <a:lnTo>
                    <a:pt x="10392" y="96037"/>
                  </a:lnTo>
                  <a:lnTo>
                    <a:pt x="9771" y="93322"/>
                  </a:lnTo>
                  <a:lnTo>
                    <a:pt x="1625" y="78893"/>
                  </a:lnTo>
                  <a:lnTo>
                    <a:pt x="0" y="71783"/>
                  </a:lnTo>
                  <a:lnTo>
                    <a:pt x="4459" y="65810"/>
                  </a:lnTo>
                  <a:lnTo>
                    <a:pt x="38896" y="35494"/>
                  </a:lnTo>
                  <a:lnTo>
                    <a:pt x="66599" y="20252"/>
                  </a:lnTo>
                  <a:lnTo>
                    <a:pt x="105586" y="10333"/>
                  </a:lnTo>
                  <a:lnTo>
                    <a:pt x="142244" y="3339"/>
                  </a:lnTo>
                  <a:lnTo>
                    <a:pt x="169196" y="0"/>
                  </a:lnTo>
                  <a:lnTo>
                    <a:pt x="210115" y="6002"/>
                  </a:lnTo>
                  <a:lnTo>
                    <a:pt x="245764" y="19622"/>
                  </a:lnTo>
                  <a:lnTo>
                    <a:pt x="255519" y="28115"/>
                  </a:lnTo>
                  <a:lnTo>
                    <a:pt x="263163" y="39496"/>
                  </a:lnTo>
                  <a:lnTo>
                    <a:pt x="269866" y="54476"/>
                  </a:lnTo>
                  <a:lnTo>
                    <a:pt x="270861" y="68410"/>
                  </a:lnTo>
                  <a:lnTo>
                    <a:pt x="260806" y="106713"/>
                  </a:lnTo>
                  <a:lnTo>
                    <a:pt x="250407" y="132825"/>
                  </a:lnTo>
                  <a:lnTo>
                    <a:pt x="217579" y="177226"/>
                  </a:lnTo>
                  <a:lnTo>
                    <a:pt x="177501" y="214774"/>
                  </a:lnTo>
                  <a:lnTo>
                    <a:pt x="133454" y="250672"/>
                  </a:lnTo>
                  <a:lnTo>
                    <a:pt x="88885" y="276505"/>
                  </a:lnTo>
                  <a:lnTo>
                    <a:pt x="47747" y="303774"/>
                  </a:lnTo>
                  <a:lnTo>
                    <a:pt x="23982" y="315228"/>
                  </a:lnTo>
                  <a:lnTo>
                    <a:pt x="20359" y="320560"/>
                  </a:lnTo>
                  <a:lnTo>
                    <a:pt x="19392" y="323371"/>
                  </a:lnTo>
                  <a:lnTo>
                    <a:pt x="19740" y="325245"/>
                  </a:lnTo>
                  <a:lnTo>
                    <a:pt x="20964" y="326495"/>
                  </a:lnTo>
                  <a:lnTo>
                    <a:pt x="24970" y="328875"/>
                  </a:lnTo>
                  <a:lnTo>
                    <a:pt x="30058" y="333240"/>
                  </a:lnTo>
                  <a:lnTo>
                    <a:pt x="38272" y="335842"/>
                  </a:lnTo>
                  <a:lnTo>
                    <a:pt x="54054" y="339952"/>
                  </a:lnTo>
                  <a:lnTo>
                    <a:pt x="94902" y="358878"/>
                  </a:lnTo>
                  <a:lnTo>
                    <a:pt x="138262" y="376629"/>
                  </a:lnTo>
                  <a:lnTo>
                    <a:pt x="176169" y="388857"/>
                  </a:lnTo>
                  <a:lnTo>
                    <a:pt x="182797" y="389738"/>
                  </a:lnTo>
                  <a:lnTo>
                    <a:pt x="195454" y="396009"/>
                  </a:lnTo>
                  <a:lnTo>
                    <a:pt x="237690" y="421008"/>
                  </a:lnTo>
                  <a:lnTo>
                    <a:pt x="264841" y="433470"/>
                  </a:lnTo>
                  <a:lnTo>
                    <a:pt x="276421" y="436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"/>
            <p:cNvSpPr/>
            <p:nvPr/>
          </p:nvSpPr>
          <p:spPr>
            <a:xfrm>
              <a:off x="7188398" y="1366242"/>
              <a:ext cx="8925" cy="526853"/>
            </a:xfrm>
            <a:custGeom>
              <a:avLst/>
              <a:gdLst/>
              <a:ahLst/>
              <a:cxnLst/>
              <a:rect l="0" t="0" r="0" b="0"/>
              <a:pathLst>
                <a:path w="8925" h="526853">
                  <a:moveTo>
                    <a:pt x="0" y="0"/>
                  </a:moveTo>
                  <a:lnTo>
                    <a:pt x="0" y="44311"/>
                  </a:lnTo>
                  <a:lnTo>
                    <a:pt x="0" y="80301"/>
                  </a:lnTo>
                  <a:lnTo>
                    <a:pt x="0" y="116073"/>
                  </a:lnTo>
                  <a:lnTo>
                    <a:pt x="6137" y="152795"/>
                  </a:lnTo>
                  <a:lnTo>
                    <a:pt x="8103" y="186714"/>
                  </a:lnTo>
                  <a:lnTo>
                    <a:pt x="8685" y="226751"/>
                  </a:lnTo>
                  <a:lnTo>
                    <a:pt x="8857" y="264190"/>
                  </a:lnTo>
                  <a:lnTo>
                    <a:pt x="8908" y="300418"/>
                  </a:lnTo>
                  <a:lnTo>
                    <a:pt x="8924" y="336288"/>
                  </a:lnTo>
                  <a:lnTo>
                    <a:pt x="7936" y="372052"/>
                  </a:lnTo>
                  <a:lnTo>
                    <a:pt x="2793" y="407784"/>
                  </a:lnTo>
                  <a:lnTo>
                    <a:pt x="828" y="442514"/>
                  </a:lnTo>
                  <a:lnTo>
                    <a:pt x="109" y="485870"/>
                  </a:lnTo>
                  <a:lnTo>
                    <a:pt x="0" y="5268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2"/>
          <p:cNvGrpSpPr/>
          <p:nvPr/>
        </p:nvGrpSpPr>
        <p:grpSpPr>
          <a:xfrm>
            <a:off x="7983141" y="1370482"/>
            <a:ext cx="759024" cy="567261"/>
            <a:chOff x="7983141" y="1370482"/>
            <a:chExt cx="759024" cy="567261"/>
          </a:xfrm>
        </p:grpSpPr>
        <p:sp>
          <p:nvSpPr>
            <p:cNvPr id="19" name="SMARTInkShape-5"/>
            <p:cNvSpPr/>
            <p:nvPr/>
          </p:nvSpPr>
          <p:spPr>
            <a:xfrm>
              <a:off x="8009930" y="1741289"/>
              <a:ext cx="98064" cy="196454"/>
            </a:xfrm>
            <a:custGeom>
              <a:avLst/>
              <a:gdLst/>
              <a:ahLst/>
              <a:cxnLst/>
              <a:rect l="0" t="0" r="0" b="0"/>
              <a:pathLst>
                <a:path w="98064" h="196454">
                  <a:moveTo>
                    <a:pt x="89297" y="0"/>
                  </a:moveTo>
                  <a:lnTo>
                    <a:pt x="89297" y="16250"/>
                  </a:lnTo>
                  <a:lnTo>
                    <a:pt x="95433" y="25663"/>
                  </a:lnTo>
                  <a:lnTo>
                    <a:pt x="98063" y="69858"/>
                  </a:lnTo>
                  <a:lnTo>
                    <a:pt x="97162" y="82642"/>
                  </a:lnTo>
                  <a:lnTo>
                    <a:pt x="87198" y="124975"/>
                  </a:lnTo>
                  <a:lnTo>
                    <a:pt x="76976" y="148820"/>
                  </a:lnTo>
                  <a:lnTo>
                    <a:pt x="68607" y="158085"/>
                  </a:lnTo>
                  <a:lnTo>
                    <a:pt x="24853" y="187455"/>
                  </a:lnTo>
                  <a:lnTo>
                    <a:pt x="11002" y="193787"/>
                  </a:lnTo>
                  <a:lnTo>
                    <a:pt x="0" y="1964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"/>
            <p:cNvSpPr/>
            <p:nvPr/>
          </p:nvSpPr>
          <p:spPr>
            <a:xfrm>
              <a:off x="7983141" y="1589484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892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"/>
            <p:cNvSpPr/>
            <p:nvPr/>
          </p:nvSpPr>
          <p:spPr>
            <a:xfrm>
              <a:off x="8224317" y="1370482"/>
              <a:ext cx="267817" cy="449252"/>
            </a:xfrm>
            <a:custGeom>
              <a:avLst/>
              <a:gdLst/>
              <a:ahLst/>
              <a:cxnLst/>
              <a:rect l="0" t="0" r="0" b="0"/>
              <a:pathLst>
                <a:path w="267817" h="449252">
                  <a:moveTo>
                    <a:pt x="26714" y="22549"/>
                  </a:moveTo>
                  <a:lnTo>
                    <a:pt x="26714" y="65125"/>
                  </a:lnTo>
                  <a:lnTo>
                    <a:pt x="26714" y="103819"/>
                  </a:lnTo>
                  <a:lnTo>
                    <a:pt x="21973" y="143554"/>
                  </a:lnTo>
                  <a:lnTo>
                    <a:pt x="18612" y="183484"/>
                  </a:lnTo>
                  <a:lnTo>
                    <a:pt x="18030" y="216967"/>
                  </a:lnTo>
                  <a:lnTo>
                    <a:pt x="17833" y="261191"/>
                  </a:lnTo>
                  <a:lnTo>
                    <a:pt x="17795" y="298884"/>
                  </a:lnTo>
                  <a:lnTo>
                    <a:pt x="17786" y="341129"/>
                  </a:lnTo>
                  <a:lnTo>
                    <a:pt x="17785" y="383545"/>
                  </a:lnTo>
                  <a:lnTo>
                    <a:pt x="17785" y="426244"/>
                  </a:lnTo>
                  <a:lnTo>
                    <a:pt x="17785" y="449251"/>
                  </a:lnTo>
                  <a:lnTo>
                    <a:pt x="17785" y="438577"/>
                  </a:lnTo>
                  <a:lnTo>
                    <a:pt x="15138" y="433008"/>
                  </a:lnTo>
                  <a:lnTo>
                    <a:pt x="13044" y="430133"/>
                  </a:lnTo>
                  <a:lnTo>
                    <a:pt x="9682" y="405126"/>
                  </a:lnTo>
                  <a:lnTo>
                    <a:pt x="2791" y="360840"/>
                  </a:lnTo>
                  <a:lnTo>
                    <a:pt x="303" y="317092"/>
                  </a:lnTo>
                  <a:lnTo>
                    <a:pt x="0" y="275346"/>
                  </a:lnTo>
                  <a:lnTo>
                    <a:pt x="2586" y="234762"/>
                  </a:lnTo>
                  <a:lnTo>
                    <a:pt x="7616" y="193562"/>
                  </a:lnTo>
                  <a:lnTo>
                    <a:pt x="21876" y="156761"/>
                  </a:lnTo>
                  <a:lnTo>
                    <a:pt x="37921" y="120828"/>
                  </a:lnTo>
                  <a:lnTo>
                    <a:pt x="60565" y="77126"/>
                  </a:lnTo>
                  <a:lnTo>
                    <a:pt x="100573" y="37781"/>
                  </a:lnTo>
                  <a:lnTo>
                    <a:pt x="119815" y="20668"/>
                  </a:lnTo>
                  <a:lnTo>
                    <a:pt x="142935" y="9865"/>
                  </a:lnTo>
                  <a:lnTo>
                    <a:pt x="182238" y="0"/>
                  </a:lnTo>
                  <a:lnTo>
                    <a:pt x="205418" y="3851"/>
                  </a:lnTo>
                  <a:lnTo>
                    <a:pt x="224303" y="11276"/>
                  </a:lnTo>
                  <a:lnTo>
                    <a:pt x="243369" y="25609"/>
                  </a:lnTo>
                  <a:lnTo>
                    <a:pt x="252745" y="39221"/>
                  </a:lnTo>
                  <a:lnTo>
                    <a:pt x="257066" y="55821"/>
                  </a:lnTo>
                  <a:lnTo>
                    <a:pt x="258347" y="73308"/>
                  </a:lnTo>
                  <a:lnTo>
                    <a:pt x="253986" y="91057"/>
                  </a:lnTo>
                  <a:lnTo>
                    <a:pt x="246410" y="104143"/>
                  </a:lnTo>
                  <a:lnTo>
                    <a:pt x="210879" y="140866"/>
                  </a:lnTo>
                  <a:lnTo>
                    <a:pt x="168379" y="168258"/>
                  </a:lnTo>
                  <a:lnTo>
                    <a:pt x="129522" y="185849"/>
                  </a:lnTo>
                  <a:lnTo>
                    <a:pt x="91296" y="201089"/>
                  </a:lnTo>
                  <a:lnTo>
                    <a:pt x="46722" y="225285"/>
                  </a:lnTo>
                  <a:lnTo>
                    <a:pt x="39575" y="227748"/>
                  </a:lnTo>
                  <a:lnTo>
                    <a:pt x="28604" y="235466"/>
                  </a:lnTo>
                  <a:lnTo>
                    <a:pt x="27555" y="238887"/>
                  </a:lnTo>
                  <a:lnTo>
                    <a:pt x="26880" y="249168"/>
                  </a:lnTo>
                  <a:lnTo>
                    <a:pt x="28809" y="252011"/>
                  </a:lnTo>
                  <a:lnTo>
                    <a:pt x="66447" y="278541"/>
                  </a:lnTo>
                  <a:lnTo>
                    <a:pt x="107143" y="306438"/>
                  </a:lnTo>
                  <a:lnTo>
                    <a:pt x="145451" y="335709"/>
                  </a:lnTo>
                  <a:lnTo>
                    <a:pt x="186897" y="363794"/>
                  </a:lnTo>
                  <a:lnTo>
                    <a:pt x="228915" y="394346"/>
                  </a:lnTo>
                  <a:lnTo>
                    <a:pt x="258264" y="412794"/>
                  </a:lnTo>
                  <a:lnTo>
                    <a:pt x="267816" y="415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"/>
            <p:cNvSpPr/>
            <p:nvPr/>
          </p:nvSpPr>
          <p:spPr>
            <a:xfrm>
              <a:off x="8554641" y="1580555"/>
              <a:ext cx="187524" cy="186998"/>
            </a:xfrm>
            <a:custGeom>
              <a:avLst/>
              <a:gdLst/>
              <a:ahLst/>
              <a:cxnLst/>
              <a:rect l="0" t="0" r="0" b="0"/>
              <a:pathLst>
                <a:path w="187524" h="186998">
                  <a:moveTo>
                    <a:pt x="0" y="35718"/>
                  </a:moveTo>
                  <a:lnTo>
                    <a:pt x="0" y="40459"/>
                  </a:lnTo>
                  <a:lnTo>
                    <a:pt x="2646" y="45432"/>
                  </a:lnTo>
                  <a:lnTo>
                    <a:pt x="7689" y="51969"/>
                  </a:lnTo>
                  <a:lnTo>
                    <a:pt x="8897" y="92569"/>
                  </a:lnTo>
                  <a:lnTo>
                    <a:pt x="9915" y="112396"/>
                  </a:lnTo>
                  <a:lnTo>
                    <a:pt x="17031" y="145058"/>
                  </a:lnTo>
                  <a:lnTo>
                    <a:pt x="17857" y="185746"/>
                  </a:lnTo>
                  <a:lnTo>
                    <a:pt x="18850" y="186339"/>
                  </a:lnTo>
                  <a:lnTo>
                    <a:pt x="22598" y="186997"/>
                  </a:lnTo>
                  <a:lnTo>
                    <a:pt x="23995" y="186180"/>
                  </a:lnTo>
                  <a:lnTo>
                    <a:pt x="24927" y="184643"/>
                  </a:lnTo>
                  <a:lnTo>
                    <a:pt x="26238" y="177740"/>
                  </a:lnTo>
                  <a:lnTo>
                    <a:pt x="27708" y="162606"/>
                  </a:lnTo>
                  <a:lnTo>
                    <a:pt x="47777" y="118903"/>
                  </a:lnTo>
                  <a:lnTo>
                    <a:pt x="83701" y="77381"/>
                  </a:lnTo>
                  <a:lnTo>
                    <a:pt x="125231" y="41671"/>
                  </a:lnTo>
                  <a:lnTo>
                    <a:pt x="153905" y="20505"/>
                  </a:lnTo>
                  <a:lnTo>
                    <a:pt x="18752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29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</a:p>
          <a:p>
            <a:r>
              <a:rPr/>
              <a:t>6.5 Notes</a:t>
            </a:r>
            <a:endParaRPr lang="en-US" dirty="0" smtClean="0"/>
          </a:p>
          <a:p>
            <a:pPr algn="l"/>
            <a:r>
              <a:rPr/>
              <a:t>Punnett Square practice - Bunny game</a:t>
            </a:r>
          </a:p>
          <a:p>
            <a:pPr algn="l"/>
            <a:r>
              <a:rPr/>
              <a:t>Chapter 6.1-6.3 Quiz</a:t>
            </a:r>
          </a:p>
        </p:txBody>
      </p:sp>
    </p:spTree>
    <p:extLst>
      <p:ext uri="{BB962C8B-B14F-4D97-AF65-F5344CB8AC3E}">
        <p14:creationId xmlns:p14="http://schemas.microsoft.com/office/powerpoint/2010/main" val="26993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Students will be able to identify the difference between sex cells and somatic cells and explain why these two types of cells are different.</a:t>
            </a:r>
          </a:p>
          <a:p>
            <a:r>
              <a:rPr lang="en-US" dirty="0" smtClean="0"/>
              <a:t>Students will be able to identify the steps in meiosis and explain what is occurring to the chromosomes at each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lnSpcReduction="10000"/>
          </a:bodyPr>
          <a:lstStyle/>
          <a:p>
            <a:r>
              <a:rPr lang="en-US" dirty="0" smtClean="0"/>
              <a:t>A form of nuclear division that divides a diploid cell into haploid cells</a:t>
            </a:r>
          </a:p>
          <a:p>
            <a:pPr lvl="1"/>
            <a:r>
              <a:rPr lang="en-US" dirty="0" smtClean="0"/>
              <a:t>Essential for sexual reproduction</a:t>
            </a:r>
          </a:p>
          <a:p>
            <a:r>
              <a:rPr lang="en-US" dirty="0" smtClean="0"/>
              <a:t>Occurs in germ cells to produce gametes</a:t>
            </a:r>
          </a:p>
          <a:p>
            <a:r>
              <a:rPr lang="en-US" dirty="0" smtClean="0"/>
              <a:t>“</a:t>
            </a:r>
            <a:r>
              <a:rPr lang="en-US" b="1" dirty="0" smtClean="0"/>
              <a:t>reduction</a:t>
            </a:r>
            <a:r>
              <a:rPr lang="en-US" dirty="0" smtClean="0"/>
              <a:t> </a:t>
            </a:r>
            <a:r>
              <a:rPr lang="en-US" b="1" dirty="0" smtClean="0"/>
              <a:t>division</a:t>
            </a:r>
            <a:r>
              <a:rPr lang="en-US" dirty="0" smtClean="0"/>
              <a:t>” – reduce chromosome number by half</a:t>
            </a:r>
          </a:p>
          <a:p>
            <a:r>
              <a:rPr lang="en-US" dirty="0" smtClean="0"/>
              <a:t>DNA is </a:t>
            </a:r>
            <a:r>
              <a:rPr lang="en-US" i="1" dirty="0" smtClean="0"/>
              <a:t>copied once </a:t>
            </a:r>
            <a:r>
              <a:rPr lang="en-US" dirty="0" smtClean="0"/>
              <a:t>but </a:t>
            </a:r>
            <a:r>
              <a:rPr lang="en-US" b="1" dirty="0" smtClean="0"/>
              <a:t>divided twice</a:t>
            </a:r>
          </a:p>
          <a:p>
            <a:r>
              <a:rPr lang="en-US" dirty="0" smtClean="0"/>
              <a:t>Genetically unique haploid cells form from a diploid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9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Meiosis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>
                <a:hlinkClick r:id="rId2"/>
              </a:rPr>
              <a:t>https://www.khanacademy.org/science/biology/cellular-molecular-biology/new-topic-2014-06-18T18:00:45.081Z/v/phases-of-meiosis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https://www.youtube.com/watch?v=16enC385R0w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6.3 Notes - Mendel and Heredity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Mendel’s research showed that traits are inherited as discrete units</a:t>
            </a:r>
          </a:p>
          <a:p>
            <a:pPr lvl="1"/>
            <a:r>
              <a:rPr lang="en-US" dirty="0" smtClean="0"/>
              <a:t>Mendel laid the groundwork for genetics</a:t>
            </a:r>
          </a:p>
          <a:p>
            <a:pPr lvl="2"/>
            <a:r>
              <a:rPr lang="en-US" b="1" dirty="0" smtClean="0"/>
              <a:t>Traits</a:t>
            </a:r>
            <a:r>
              <a:rPr lang="en-US" dirty="0" smtClean="0"/>
              <a:t>: distinguishing characteristics that are inherited</a:t>
            </a:r>
          </a:p>
          <a:p>
            <a:pPr lvl="2"/>
            <a:r>
              <a:rPr lang="en-US" b="1" dirty="0" smtClean="0"/>
              <a:t>Genetics</a:t>
            </a:r>
            <a:r>
              <a:rPr lang="en-US" dirty="0" smtClean="0"/>
              <a:t>: study of biological inheritance</a:t>
            </a:r>
          </a:p>
          <a:p>
            <a:pPr lvl="1"/>
            <a:r>
              <a:rPr lang="en-US" dirty="0" smtClean="0"/>
              <a:t>Mendel’s Data revealed patterns of inheritance</a:t>
            </a:r>
          </a:p>
          <a:p>
            <a:pPr lvl="2"/>
            <a:r>
              <a:rPr lang="en-US" b="1" dirty="0" smtClean="0"/>
              <a:t>Purebred</a:t>
            </a:r>
            <a:r>
              <a:rPr lang="en-US" dirty="0" smtClean="0"/>
              <a:t>: genetically uniform</a:t>
            </a:r>
          </a:p>
          <a:p>
            <a:pPr lvl="2"/>
            <a:r>
              <a:rPr lang="en-US" dirty="0" smtClean="0"/>
              <a:t>Mendel chose 7 traits to look at</a:t>
            </a:r>
          </a:p>
          <a:p>
            <a:pPr lvl="3"/>
            <a:r>
              <a:rPr lang="en-US" dirty="0" smtClean="0"/>
              <a:t>Mendel controlled pollination by removing stamens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1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38200"/>
            <a:ext cx="861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1pPr>
            <a:lvl2pPr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2pPr>
            <a:lvl3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3pPr>
            <a:lvl4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4pPr>
            <a:lvl5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5pPr>
            <a:lvl6pPr marL="9144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6pPr>
            <a:lvl7pPr marL="13716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7pPr>
            <a:lvl8pPr marL="18288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8pPr>
            <a:lvl9pPr marL="22860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/>
              <a:t>KEY CONCEPT </a:t>
            </a:r>
            <a:br>
              <a:rPr lang="en-US" altLang="en-US"/>
            </a:br>
            <a:r>
              <a:rPr lang="en-US" altLang="en-US">
                <a:solidFill>
                  <a:schemeClr val="tx1"/>
                </a:solidFill>
              </a:rPr>
              <a:t>Mendel’s research showed that traits are inherited as discrete units.</a:t>
            </a:r>
          </a:p>
        </p:txBody>
      </p:sp>
      <p:pic>
        <p:nvPicPr>
          <p:cNvPr id="12295" name="Picture 7" descr="bhspe-0306UO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5813" y="2055813"/>
            <a:ext cx="4799012" cy="456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25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842963"/>
            <a:ext cx="8686800" cy="4572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dirty="0"/>
              <a:t>Mendel laid the groundwork for genetics. 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4648200" cy="43275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Traits are distinguishing characteristics that are inherited.</a:t>
            </a:r>
          </a:p>
          <a:p>
            <a:r>
              <a:rPr lang="en-US" altLang="en-US" dirty="0"/>
              <a:t>Genetics is the study of biological inheritance patterns and variation.</a:t>
            </a:r>
          </a:p>
          <a:p>
            <a:r>
              <a:rPr lang="en-US" altLang="en-US" dirty="0" err="1"/>
              <a:t>Gregor</a:t>
            </a:r>
            <a:r>
              <a:rPr lang="en-US" altLang="en-US" dirty="0"/>
              <a:t> Mendel showed that traits are inherited as discrete units.</a:t>
            </a:r>
          </a:p>
          <a:p>
            <a:r>
              <a:rPr lang="en-US" altLang="en-US" dirty="0"/>
              <a:t>Many in Mendel’s day thought traits were blended.</a:t>
            </a:r>
          </a:p>
        </p:txBody>
      </p:sp>
      <p:pic>
        <p:nvPicPr>
          <p:cNvPr id="4101" name="Picture 5" descr="bhspe-030603-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1558925"/>
            <a:ext cx="284321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790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Warm up (2-24-16)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en-US" dirty="0" smtClean="0"/>
              <a:t>Explain the difference between diploid and haploid and what those terms mean.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Warm up (3-3-16)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en-US" dirty="0" smtClean="0"/>
              <a:t>Perform the following cross by using a Punnett Square: BB x Bb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35472"/>
              </p:ext>
            </p:extLst>
          </p:nvPr>
        </p:nvGraphicFramePr>
        <p:xfrm>
          <a:off x="2819400" y="3048000"/>
          <a:ext cx="4038600" cy="2819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46200"/>
                <a:gridCol w="1346200"/>
                <a:gridCol w="1346200"/>
              </a:tblGrid>
              <a:tr h="939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2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I do - we do - you do Punnett Square practice</a:t>
            </a:r>
          </a:p>
          <a:p>
            <a:pPr algn="l"/>
            <a:r>
              <a:rPr sz="3200">
                <a:solidFill>
                  <a:srgbClr val="000000"/>
                </a:solidFill>
              </a:rPr>
              <a:t>Punnett Square worksheet</a:t>
            </a:r>
          </a:p>
        </p:txBody>
      </p:sp>
    </p:spTree>
    <p:extLst>
      <p:ext uri="{BB962C8B-B14F-4D97-AF65-F5344CB8AC3E}">
        <p14:creationId xmlns:p14="http://schemas.microsoft.com/office/powerpoint/2010/main" val="24664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Students will be able to identify the difference between sex cells and somatic cells and explain why these two types of cells are different.</a:t>
            </a:r>
          </a:p>
          <a:p>
            <a:r>
              <a:rPr lang="en-US" dirty="0" smtClean="0"/>
              <a:t>Students will be able to identify the steps in meiosis and explain what is occurring to the chromosomes at each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915400" cy="4572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dirty="0"/>
              <a:t>Mendel’s data revealed patterns of inheritance.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182" y="1600200"/>
            <a:ext cx="8610600" cy="213677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Mendel made three key decisions in his experiments.</a:t>
            </a:r>
          </a:p>
          <a:p>
            <a:pPr lvl="1"/>
            <a:r>
              <a:rPr lang="en-US" altLang="en-US" dirty="0"/>
              <a:t>use of purebred plants</a:t>
            </a:r>
          </a:p>
          <a:p>
            <a:pPr lvl="1"/>
            <a:r>
              <a:rPr lang="en-US" altLang="en-US" dirty="0"/>
              <a:t>control over breeding</a:t>
            </a:r>
          </a:p>
          <a:p>
            <a:pPr lvl="1"/>
            <a:r>
              <a:rPr lang="en-US" altLang="en-US" dirty="0"/>
              <a:t>observation of seven</a:t>
            </a:r>
            <a:br>
              <a:rPr lang="en-US" altLang="en-US" dirty="0"/>
            </a:br>
            <a:r>
              <a:rPr lang="en-US" altLang="en-US" dirty="0"/>
              <a:t>“either-or” traits</a:t>
            </a:r>
          </a:p>
        </p:txBody>
      </p:sp>
      <p:pic>
        <p:nvPicPr>
          <p:cNvPr id="23556" name="Picture 4" descr="182.jpg 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981200"/>
            <a:ext cx="3143250" cy="48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256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bldLvl="5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41338" y="917575"/>
            <a:ext cx="8602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Mendel used pollen to fertilize selected pea plants.</a:t>
            </a:r>
          </a:p>
        </p:txBody>
      </p: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1143000" y="2971800"/>
            <a:ext cx="7239000" cy="3465513"/>
            <a:chOff x="768" y="2064"/>
            <a:chExt cx="4224" cy="2023"/>
          </a:xfrm>
        </p:grpSpPr>
        <p:pic>
          <p:nvPicPr>
            <p:cNvPr id="24579" name="Picture 3" descr="bhspe-030603-00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064"/>
              <a:ext cx="2082" cy="1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1" name="Picture 5" descr="bhspe-030603-001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291"/>
              <a:ext cx="2016" cy="1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1056" y="3570"/>
              <a:ext cx="1415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300" b="1">
                  <a:latin typeface="Arial" pitchFamily="34" charset="0"/>
                </a:rPr>
                <a:t>Mendel controlled the</a:t>
              </a:r>
            </a:p>
            <a:p>
              <a:r>
                <a:rPr lang="en-US" altLang="en-US" sz="1300" b="1">
                  <a:latin typeface="Arial" pitchFamily="34" charset="0"/>
                </a:rPr>
                <a:t>fertilization of his pea plants</a:t>
              </a:r>
            </a:p>
            <a:p>
              <a:r>
                <a:rPr lang="en-US" altLang="en-US" sz="1300" b="1">
                  <a:latin typeface="Arial" pitchFamily="34" charset="0"/>
                </a:rPr>
                <a:t>by removing the male parts,</a:t>
              </a:r>
            </a:p>
            <a:p>
              <a:r>
                <a:rPr lang="en-US" altLang="en-US" sz="1300" b="1">
                  <a:latin typeface="Arial" pitchFamily="34" charset="0"/>
                </a:rPr>
                <a:t>or stamens.</a:t>
              </a:r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3168" y="3600"/>
              <a:ext cx="1493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300" b="1">
                  <a:latin typeface="Arial" pitchFamily="34" charset="0"/>
                </a:rPr>
                <a:t>He then fertilized the female</a:t>
              </a:r>
            </a:p>
            <a:p>
              <a:r>
                <a:rPr lang="en-US" altLang="en-US" sz="1300" b="1">
                  <a:latin typeface="Arial" pitchFamily="34" charset="0"/>
                </a:rPr>
                <a:t>part, or pistil, with pollen from</a:t>
              </a:r>
            </a:p>
            <a:p>
              <a:r>
                <a:rPr lang="en-US" altLang="en-US" sz="1300" b="1">
                  <a:latin typeface="Arial" pitchFamily="34" charset="0"/>
                </a:rPr>
                <a:t>a different pea plant.</a:t>
              </a:r>
            </a:p>
          </p:txBody>
        </p:sp>
      </p:grp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541338" y="1476375"/>
            <a:ext cx="86026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/>
            <a:r>
              <a:rPr lang="en-US" altLang="en-US" dirty="0"/>
              <a:t>P generation crossed to produce F</a:t>
            </a:r>
            <a:r>
              <a:rPr lang="en-US" altLang="en-US" baseline="-25000" dirty="0"/>
              <a:t>1</a:t>
            </a:r>
            <a:r>
              <a:rPr lang="en-US" altLang="en-US" dirty="0"/>
              <a:t> generation</a:t>
            </a:r>
          </a:p>
          <a:p>
            <a:pPr lvl="1" eaLnBrk="1" hangingPunct="1"/>
            <a:r>
              <a:rPr lang="en-US" altLang="en-US" dirty="0"/>
              <a:t>interrupted the self-pollination process by removing male flower parts</a:t>
            </a:r>
          </a:p>
        </p:txBody>
      </p:sp>
    </p:spTree>
    <p:extLst>
      <p:ext uri="{BB962C8B-B14F-4D97-AF65-F5344CB8AC3E}">
        <p14:creationId xmlns:p14="http://schemas.microsoft.com/office/powerpoint/2010/main" val="1654002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86" grpId="0" build="p" bldLvl="2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41338" y="914400"/>
            <a:ext cx="8602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Mendel allowed the resulting plants to self-pollinate.</a:t>
            </a: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546100" y="1473200"/>
            <a:ext cx="85979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/>
            <a:r>
              <a:rPr lang="en-US" altLang="en-US" dirty="0"/>
              <a:t>Among the F</a:t>
            </a:r>
            <a:r>
              <a:rPr lang="en-US" altLang="en-US" baseline="-25000" dirty="0"/>
              <a:t>1</a:t>
            </a:r>
            <a:r>
              <a:rPr lang="en-US" altLang="en-US" dirty="0"/>
              <a:t> generation, all plants had purple flowers</a:t>
            </a:r>
          </a:p>
          <a:p>
            <a:pPr lvl="1" eaLnBrk="1" hangingPunct="1"/>
            <a:r>
              <a:rPr lang="en-US" altLang="en-US" dirty="0"/>
              <a:t>F</a:t>
            </a:r>
            <a:r>
              <a:rPr lang="en-US" altLang="en-US" baseline="-25000" dirty="0"/>
              <a:t>1</a:t>
            </a:r>
            <a:r>
              <a:rPr lang="en-US" altLang="en-US" dirty="0"/>
              <a:t> plants are all heterozygous</a:t>
            </a:r>
          </a:p>
          <a:p>
            <a:pPr lvl="1" eaLnBrk="1" hangingPunct="1"/>
            <a:r>
              <a:rPr lang="en-US" altLang="en-US" dirty="0"/>
              <a:t>Among the F</a:t>
            </a:r>
            <a:r>
              <a:rPr lang="en-US" altLang="en-US" baseline="-25000" dirty="0"/>
              <a:t>2</a:t>
            </a:r>
            <a:r>
              <a:rPr lang="en-US" altLang="en-US" dirty="0"/>
              <a:t> generation, some plants had purple flowers and some had white</a:t>
            </a:r>
          </a:p>
        </p:txBody>
      </p:sp>
      <p:pic>
        <p:nvPicPr>
          <p:cNvPr id="25626" name="Picture 26" descr="0178_bhspe-030603.p1.jpg                                       00066E95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241675"/>
            <a:ext cx="8445500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MARTInkShape-Group65"/>
          <p:cNvGrpSpPr/>
          <p:nvPr/>
        </p:nvGrpSpPr>
        <p:grpSpPr>
          <a:xfrm>
            <a:off x="2009180" y="3833632"/>
            <a:ext cx="94462" cy="283436"/>
            <a:chOff x="2009180" y="3833632"/>
            <a:chExt cx="94462" cy="283436"/>
          </a:xfrm>
        </p:grpSpPr>
        <p:sp>
          <p:nvSpPr>
            <p:cNvPr id="6" name="SMARTInkShape-4"/>
            <p:cNvSpPr/>
            <p:nvPr/>
          </p:nvSpPr>
          <p:spPr>
            <a:xfrm>
              <a:off x="2098363" y="4111595"/>
              <a:ext cx="5279" cy="5473"/>
            </a:xfrm>
            <a:custGeom>
              <a:avLst/>
              <a:gdLst/>
              <a:ahLst/>
              <a:cxnLst/>
              <a:rect l="0" t="0" r="0" b="0"/>
              <a:pathLst>
                <a:path w="5279" h="5473">
                  <a:moveTo>
                    <a:pt x="0" y="5472"/>
                  </a:moveTo>
                  <a:lnTo>
                    <a:pt x="52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"/>
            <p:cNvSpPr/>
            <p:nvPr/>
          </p:nvSpPr>
          <p:spPr>
            <a:xfrm>
              <a:off x="2009180" y="3833632"/>
              <a:ext cx="9946" cy="6135"/>
            </a:xfrm>
            <a:custGeom>
              <a:avLst/>
              <a:gdLst/>
              <a:ahLst/>
              <a:cxnLst/>
              <a:rect l="0" t="0" r="0" b="0"/>
              <a:pathLst>
                <a:path w="9946" h="6135">
                  <a:moveTo>
                    <a:pt x="9945" y="0"/>
                  </a:moveTo>
                  <a:lnTo>
                    <a:pt x="8961" y="4704"/>
                  </a:lnTo>
                  <a:lnTo>
                    <a:pt x="7958" y="5181"/>
                  </a:lnTo>
                  <a:lnTo>
                    <a:pt x="0" y="6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6"/>
          <p:cNvSpPr/>
          <p:nvPr/>
        </p:nvSpPr>
        <p:spPr>
          <a:xfrm>
            <a:off x="1738507" y="3562948"/>
            <a:ext cx="56361" cy="8983"/>
          </a:xfrm>
          <a:custGeom>
            <a:avLst/>
            <a:gdLst/>
            <a:ahLst/>
            <a:cxnLst/>
            <a:rect l="0" t="0" r="0" b="0"/>
            <a:pathLst>
              <a:path w="56361" h="8983">
                <a:moveTo>
                  <a:pt x="0" y="8982"/>
                </a:moveTo>
                <a:lnTo>
                  <a:pt x="920" y="8942"/>
                </a:lnTo>
                <a:lnTo>
                  <a:pt x="4517" y="8937"/>
                </a:lnTo>
                <a:lnTo>
                  <a:pt x="11160" y="6285"/>
                </a:lnTo>
                <a:lnTo>
                  <a:pt x="17420" y="2792"/>
                </a:lnTo>
                <a:lnTo>
                  <a:pt x="29523" y="549"/>
                </a:lnTo>
                <a:lnTo>
                  <a:pt x="54964" y="0"/>
                </a:lnTo>
                <a:lnTo>
                  <a:pt x="55429" y="991"/>
                </a:lnTo>
                <a:lnTo>
                  <a:pt x="56360" y="89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88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25" grpId="0" build="p" bldLvl="2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28638" y="930275"/>
            <a:ext cx="86153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Mendel observed patterns in the first and second generations of his crosses.</a:t>
            </a:r>
          </a:p>
        </p:txBody>
      </p:sp>
      <p:pic>
        <p:nvPicPr>
          <p:cNvPr id="26629" name="Picture 5" descr="0179_bhspe-030603.p1.gif                                       00066E95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4063"/>
            <a:ext cx="76200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34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41338" y="914400"/>
            <a:ext cx="8602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Mendel drew three important conclusions.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09600" y="1466850"/>
            <a:ext cx="85344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/>
            <a:r>
              <a:rPr lang="en-US" altLang="en-US" dirty="0"/>
              <a:t>Traits are inherited as discrete units.</a:t>
            </a:r>
          </a:p>
          <a:p>
            <a:pPr lvl="1" eaLnBrk="1" hangingPunct="1"/>
            <a:r>
              <a:rPr lang="en-US" altLang="en-US" dirty="0"/>
              <a:t>Organisms inherit two copies of each gene, one from each parent.</a:t>
            </a:r>
          </a:p>
          <a:p>
            <a:pPr lvl="1" eaLnBrk="1" hangingPunct="1"/>
            <a:r>
              <a:rPr lang="en-US" altLang="en-US" dirty="0"/>
              <a:t>The two copies segregate</a:t>
            </a:r>
            <a:br>
              <a:rPr lang="en-US" altLang="en-US" dirty="0"/>
            </a:br>
            <a:r>
              <a:rPr lang="en-US" altLang="en-US" dirty="0"/>
              <a:t>during gamete formation.</a:t>
            </a:r>
          </a:p>
          <a:p>
            <a:pPr lvl="1" eaLnBrk="1" hangingPunct="1"/>
            <a:r>
              <a:rPr lang="en-US" altLang="en-US" dirty="0"/>
              <a:t>The last two conclusions are</a:t>
            </a:r>
            <a:br>
              <a:rPr lang="en-US" altLang="en-US" dirty="0"/>
            </a:br>
            <a:r>
              <a:rPr lang="en-US" altLang="en-US" dirty="0"/>
              <a:t>called the law of segregation.</a:t>
            </a:r>
          </a:p>
        </p:txBody>
      </p:sp>
      <p:grpSp>
        <p:nvGrpSpPr>
          <p:cNvPr id="27661" name="Group 13"/>
          <p:cNvGrpSpPr>
            <a:grpSpLocks/>
          </p:cNvGrpSpPr>
          <p:nvPr/>
        </p:nvGrpSpPr>
        <p:grpSpPr bwMode="auto">
          <a:xfrm>
            <a:off x="5334000" y="2514600"/>
            <a:ext cx="3048000" cy="3895725"/>
            <a:chOff x="3633" y="1578"/>
            <a:chExt cx="1807" cy="2310"/>
          </a:xfrm>
        </p:grpSpPr>
        <p:pic>
          <p:nvPicPr>
            <p:cNvPr id="27660" name="Picture 12" descr="180.gif                                                        0006B018 Macintosh                      BEB7E0B0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578"/>
              <a:ext cx="1513" cy="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3633" y="2640"/>
              <a:ext cx="443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solidFill>
                    <a:srgbClr val="404040"/>
                  </a:solidFill>
                  <a:latin typeface="Arial" pitchFamily="34" charset="0"/>
                </a:rPr>
                <a:t>purple</a:t>
              </a:r>
            </a:p>
          </p:txBody>
        </p:sp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5050" y="2640"/>
              <a:ext cx="390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solidFill>
                    <a:srgbClr val="404040"/>
                  </a:solidFill>
                  <a:latin typeface="Arial" pitchFamily="34" charset="0"/>
                </a:rPr>
                <a:t>white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371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bldLvl="2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Warm up (3-4-16)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Explain the process of using a Punnett Square. Can a Punnett Square be larger than 4 squares? If so</a:t>
            </a:r>
            <a:r>
              <a:rPr lang="en-US" smtClean="0"/>
              <a:t>, explain how.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Reading Ch. 6.6</a:t>
            </a:r>
          </a:p>
          <a:p>
            <a:pPr algn="l"/>
            <a:r>
              <a:rPr sz="3200">
                <a:solidFill>
                  <a:srgbClr val="000000"/>
                </a:solidFill>
              </a:rPr>
              <a:t>Notes 6.5 (?) and 6.6</a:t>
            </a:r>
          </a:p>
          <a:p>
            <a:pPr algn="l"/>
            <a:r>
              <a:rPr sz="3200">
                <a:solidFill>
                  <a:srgbClr val="000000"/>
                </a:solidFill>
              </a:rPr>
              <a:t>Chapter 6 Quizzes</a:t>
            </a:r>
          </a:p>
        </p:txBody>
      </p:sp>
    </p:spTree>
    <p:extLst>
      <p:ext uri="{BB962C8B-B14F-4D97-AF65-F5344CB8AC3E}">
        <p14:creationId xmlns:p14="http://schemas.microsoft.com/office/powerpoint/2010/main" val="38326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Make a baby worksheet</a:t>
            </a:r>
          </a:p>
        </p:txBody>
      </p:sp>
    </p:spTree>
    <p:extLst>
      <p:ext uri="{BB962C8B-B14F-4D97-AF65-F5344CB8AC3E}">
        <p14:creationId xmlns:p14="http://schemas.microsoft.com/office/powerpoint/2010/main" val="4351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Students will be able to identify the difference between sex cells and somatic cells and explain why these two types of cells are different.</a:t>
            </a:r>
          </a:p>
          <a:p>
            <a:r>
              <a:rPr lang="en-US" dirty="0" smtClean="0"/>
              <a:t>Students will be able to identify the steps in meiosis and explain what is occurring to the chromosomes at each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5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6.4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69950"/>
            <a:ext cx="861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1pPr>
            <a:lvl2pPr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2pPr>
            <a:lvl3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3pPr>
            <a:lvl4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4pPr>
            <a:lvl5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5pPr>
            <a:lvl6pPr marL="9144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6pPr>
            <a:lvl7pPr marL="13716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7pPr>
            <a:lvl8pPr marL="18288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8pPr>
            <a:lvl9pPr marL="22860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/>
              <a:t>KEY CONCEPT </a:t>
            </a:r>
            <a:br>
              <a:rPr lang="en-US" altLang="en-US" dirty="0"/>
            </a:br>
            <a:r>
              <a:rPr lang="en-US" altLang="en-US" dirty="0">
                <a:solidFill>
                  <a:schemeClr val="tx1"/>
                </a:solidFill>
              </a:rPr>
              <a:t>Genes encode proteins that produce a diverse range of traits.</a:t>
            </a:r>
          </a:p>
        </p:txBody>
      </p:sp>
      <p:pic>
        <p:nvPicPr>
          <p:cNvPr id="12295" name="Picture 7" descr="bhspe-0306UO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5813" y="2055813"/>
            <a:ext cx="4799012" cy="456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458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180a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20888"/>
            <a:ext cx="3660775" cy="37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686800" cy="4572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dirty="0"/>
              <a:t>The same gene can have many versions.  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7000"/>
            <a:ext cx="8077200" cy="19907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A gene is a piece of DNA that directs a cell to make a certain protein.</a:t>
            </a:r>
          </a:p>
          <a:p>
            <a:r>
              <a:rPr lang="en-US" altLang="en-US" dirty="0"/>
              <a:t>Each gene has a locus, a</a:t>
            </a:r>
            <a:br>
              <a:rPr lang="en-US" altLang="en-US" dirty="0"/>
            </a:br>
            <a:r>
              <a:rPr lang="en-US" altLang="en-US" dirty="0"/>
              <a:t>specific position on a pair of</a:t>
            </a:r>
            <a:br>
              <a:rPr lang="en-US" altLang="en-US" dirty="0"/>
            </a:br>
            <a:r>
              <a:rPr lang="en-US" altLang="en-US" dirty="0"/>
              <a:t>homologous chromosomes.</a:t>
            </a:r>
          </a:p>
        </p:txBody>
      </p:sp>
    </p:spTree>
    <p:extLst>
      <p:ext uri="{BB962C8B-B14F-4D97-AF65-F5344CB8AC3E}">
        <p14:creationId xmlns:p14="http://schemas.microsoft.com/office/powerpoint/2010/main" val="1032925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bldLvl="5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546100" y="908050"/>
            <a:ext cx="8597900" cy="822325"/>
          </a:xfrm>
          <a:noFill/>
          <a:ln/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An allele is any alternative form of a gene occurring at a specific locus on a chromosome. </a:t>
            </a:r>
          </a:p>
        </p:txBody>
      </p:sp>
      <p:sp>
        <p:nvSpPr>
          <p:cNvPr id="7222" name="Rectangle 54"/>
          <p:cNvSpPr>
            <a:spLocks noChangeArrowheads="1"/>
          </p:cNvSpPr>
          <p:nvPr/>
        </p:nvSpPr>
        <p:spPr bwMode="auto">
          <a:xfrm>
            <a:off x="533400" y="1825625"/>
            <a:ext cx="3962400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dirty="0">
                <a:latin typeface="Arial" pitchFamily="34" charset="0"/>
              </a:rPr>
              <a:t>Each parent donates one allele for every gene.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dirty="0">
                <a:latin typeface="Arial" pitchFamily="34" charset="0"/>
              </a:rPr>
              <a:t>Homozygous describes two alleles that are the same at a specific locus.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dirty="0">
                <a:latin typeface="Arial" pitchFamily="34" charset="0"/>
              </a:rPr>
              <a:t>Heterozygous describes two alleles that are different at a specific locus.</a:t>
            </a:r>
          </a:p>
        </p:txBody>
      </p:sp>
      <p:pic>
        <p:nvPicPr>
          <p:cNvPr id="7227" name="Picture 59" descr="180b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52625"/>
            <a:ext cx="414972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76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 animBg="1" autoUpdateAnimBg="0"/>
      <p:bldP spid="7222" grpId="0" build="p" bldLvl="2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0263"/>
            <a:ext cx="8686800" cy="4572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dirty="0"/>
              <a:t>Genes influence the development of traits. 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610600" cy="4572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All of an organism’s genetic material is called the genome.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09600" y="2209800"/>
            <a:ext cx="8610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A genotype refers to the makeup of a specific set of genes.</a:t>
            </a:r>
          </a:p>
          <a:p>
            <a:pPr eaLnBrk="1" hangingPunct="1"/>
            <a:r>
              <a:rPr lang="en-US" altLang="en-US" dirty="0"/>
              <a:t>A phenotype is the physical expression of a trait.</a:t>
            </a:r>
          </a:p>
        </p:txBody>
      </p:sp>
    </p:spTree>
    <p:extLst>
      <p:ext uri="{BB962C8B-B14F-4D97-AF65-F5344CB8AC3E}">
        <p14:creationId xmlns:p14="http://schemas.microsoft.com/office/powerpoint/2010/main" val="2650811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bldLvl="5" autoUpdateAnimBg="0"/>
      <p:bldP spid="23556" grpId="0" build="p" bldLvl="5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41338" y="914400"/>
            <a:ext cx="861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Alleles can be represented using letters.</a:t>
            </a:r>
          </a:p>
        </p:txBody>
      </p:sp>
      <p:pic>
        <p:nvPicPr>
          <p:cNvPr id="24581" name="Picture 5" descr="C:\Documents and Settings\amit.gaur\Desktop\2 nov\0181_bhspe-0306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1547813"/>
            <a:ext cx="37147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28638" y="1476375"/>
            <a:ext cx="4957762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/>
            <a:r>
              <a:rPr lang="en-US" altLang="en-US" dirty="0"/>
              <a:t>A dominant allele is expressed as a phenotype when at least one allele is dominant.  </a:t>
            </a:r>
          </a:p>
          <a:p>
            <a:pPr lvl="1" eaLnBrk="1" hangingPunct="1"/>
            <a:r>
              <a:rPr lang="en-US" altLang="en-US" dirty="0"/>
              <a:t>A recessive allele is expressed as a phenotype only when two copies are present.</a:t>
            </a:r>
          </a:p>
          <a:p>
            <a:pPr lvl="1" eaLnBrk="1" hangingPunct="1"/>
            <a:r>
              <a:rPr lang="en-US" altLang="en-US" dirty="0"/>
              <a:t>Dominant alleles are represented by uppercase letters; recessive alleles by lowercase letters.</a:t>
            </a:r>
          </a:p>
        </p:txBody>
      </p:sp>
      <p:grpSp>
        <p:nvGrpSpPr>
          <p:cNvPr id="22" name="SMARTInkShape-Group65"/>
          <p:cNvGrpSpPr/>
          <p:nvPr/>
        </p:nvGrpSpPr>
        <p:grpSpPr>
          <a:xfrm>
            <a:off x="5089922" y="1554020"/>
            <a:ext cx="544712" cy="963965"/>
            <a:chOff x="5089922" y="1554020"/>
            <a:chExt cx="544712" cy="963965"/>
          </a:xfrm>
        </p:grpSpPr>
        <p:sp>
          <p:nvSpPr>
            <p:cNvPr id="18" name="SMARTInkShape-565"/>
            <p:cNvSpPr/>
            <p:nvPr/>
          </p:nvSpPr>
          <p:spPr>
            <a:xfrm>
              <a:off x="5411391" y="1554421"/>
              <a:ext cx="214313" cy="311885"/>
            </a:xfrm>
            <a:custGeom>
              <a:avLst/>
              <a:gdLst/>
              <a:ahLst/>
              <a:cxnLst/>
              <a:rect l="0" t="0" r="0" b="0"/>
              <a:pathLst>
                <a:path w="214313" h="311885">
                  <a:moveTo>
                    <a:pt x="0" y="35063"/>
                  </a:moveTo>
                  <a:lnTo>
                    <a:pt x="0" y="78818"/>
                  </a:lnTo>
                  <a:lnTo>
                    <a:pt x="992" y="116489"/>
                  </a:lnTo>
                  <a:lnTo>
                    <a:pt x="7688" y="160218"/>
                  </a:lnTo>
                  <a:lnTo>
                    <a:pt x="15813" y="201962"/>
                  </a:lnTo>
                  <a:lnTo>
                    <a:pt x="29888" y="244271"/>
                  </a:lnTo>
                  <a:lnTo>
                    <a:pt x="42506" y="286954"/>
                  </a:lnTo>
                  <a:lnTo>
                    <a:pt x="51097" y="302146"/>
                  </a:lnTo>
                  <a:lnTo>
                    <a:pt x="51924" y="305391"/>
                  </a:lnTo>
                  <a:lnTo>
                    <a:pt x="53467" y="307556"/>
                  </a:lnTo>
                  <a:lnTo>
                    <a:pt x="55488" y="308998"/>
                  </a:lnTo>
                  <a:lnTo>
                    <a:pt x="57828" y="309960"/>
                  </a:lnTo>
                  <a:lnTo>
                    <a:pt x="58395" y="309609"/>
                  </a:lnTo>
                  <a:lnTo>
                    <a:pt x="54823" y="301917"/>
                  </a:lnTo>
                  <a:lnTo>
                    <a:pt x="54408" y="299286"/>
                  </a:lnTo>
                  <a:lnTo>
                    <a:pt x="51300" y="293717"/>
                  </a:lnTo>
                  <a:lnTo>
                    <a:pt x="49083" y="290843"/>
                  </a:lnTo>
                  <a:lnTo>
                    <a:pt x="46619" y="282358"/>
                  </a:lnTo>
                  <a:lnTo>
                    <a:pt x="42586" y="266424"/>
                  </a:lnTo>
                  <a:lnTo>
                    <a:pt x="29494" y="230234"/>
                  </a:lnTo>
                  <a:lnTo>
                    <a:pt x="19588" y="191439"/>
                  </a:lnTo>
                  <a:lnTo>
                    <a:pt x="11019" y="150575"/>
                  </a:lnTo>
                  <a:lnTo>
                    <a:pt x="10197" y="107417"/>
                  </a:lnTo>
                  <a:lnTo>
                    <a:pt x="24185" y="67155"/>
                  </a:lnTo>
                  <a:lnTo>
                    <a:pt x="33845" y="44903"/>
                  </a:lnTo>
                  <a:lnTo>
                    <a:pt x="65842" y="14646"/>
                  </a:lnTo>
                  <a:lnTo>
                    <a:pt x="83450" y="4320"/>
                  </a:lnTo>
                  <a:lnTo>
                    <a:pt x="113123" y="0"/>
                  </a:lnTo>
                  <a:lnTo>
                    <a:pt x="136925" y="466"/>
                  </a:lnTo>
                  <a:lnTo>
                    <a:pt x="153789" y="6512"/>
                  </a:lnTo>
                  <a:lnTo>
                    <a:pt x="161947" y="11791"/>
                  </a:lnTo>
                  <a:lnTo>
                    <a:pt x="164519" y="15579"/>
                  </a:lnTo>
                  <a:lnTo>
                    <a:pt x="168139" y="30393"/>
                  </a:lnTo>
                  <a:lnTo>
                    <a:pt x="168220" y="47350"/>
                  </a:lnTo>
                  <a:lnTo>
                    <a:pt x="151545" y="91310"/>
                  </a:lnTo>
                  <a:lnTo>
                    <a:pt x="144744" y="106694"/>
                  </a:lnTo>
                  <a:lnTo>
                    <a:pt x="106917" y="150986"/>
                  </a:lnTo>
                  <a:lnTo>
                    <a:pt x="65470" y="188071"/>
                  </a:lnTo>
                  <a:lnTo>
                    <a:pt x="21386" y="219535"/>
                  </a:lnTo>
                  <a:lnTo>
                    <a:pt x="14164" y="226423"/>
                  </a:lnTo>
                  <a:lnTo>
                    <a:pt x="13411" y="229113"/>
                  </a:lnTo>
                  <a:lnTo>
                    <a:pt x="13901" y="231899"/>
                  </a:lnTo>
                  <a:lnTo>
                    <a:pt x="15221" y="234748"/>
                  </a:lnTo>
                  <a:lnTo>
                    <a:pt x="17092" y="236647"/>
                  </a:lnTo>
                  <a:lnTo>
                    <a:pt x="48263" y="252727"/>
                  </a:lnTo>
                  <a:lnTo>
                    <a:pt x="86115" y="262556"/>
                  </a:lnTo>
                  <a:lnTo>
                    <a:pt x="125772" y="276333"/>
                  </a:lnTo>
                  <a:lnTo>
                    <a:pt x="163626" y="291070"/>
                  </a:lnTo>
                  <a:lnTo>
                    <a:pt x="207426" y="310121"/>
                  </a:lnTo>
                  <a:lnTo>
                    <a:pt x="214312" y="3118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66"/>
            <p:cNvSpPr/>
            <p:nvPr/>
          </p:nvSpPr>
          <p:spPr>
            <a:xfrm>
              <a:off x="5206008" y="2152628"/>
              <a:ext cx="258963" cy="347686"/>
            </a:xfrm>
            <a:custGeom>
              <a:avLst/>
              <a:gdLst/>
              <a:ahLst/>
              <a:cxnLst/>
              <a:rect l="0" t="0" r="0" b="0"/>
              <a:pathLst>
                <a:path w="258963" h="347686">
                  <a:moveTo>
                    <a:pt x="0" y="44075"/>
                  </a:moveTo>
                  <a:lnTo>
                    <a:pt x="0" y="48816"/>
                  </a:lnTo>
                  <a:lnTo>
                    <a:pt x="2645" y="53789"/>
                  </a:lnTo>
                  <a:lnTo>
                    <a:pt x="6137" y="59306"/>
                  </a:lnTo>
                  <a:lnTo>
                    <a:pt x="8102" y="68983"/>
                  </a:lnTo>
                  <a:lnTo>
                    <a:pt x="11527" y="109467"/>
                  </a:lnTo>
                  <a:lnTo>
                    <a:pt x="18017" y="152603"/>
                  </a:lnTo>
                  <a:lnTo>
                    <a:pt x="24762" y="194093"/>
                  </a:lnTo>
                  <a:lnTo>
                    <a:pt x="26389" y="235986"/>
                  </a:lnTo>
                  <a:lnTo>
                    <a:pt x="33804" y="277511"/>
                  </a:lnTo>
                  <a:lnTo>
                    <a:pt x="35550" y="320223"/>
                  </a:lnTo>
                  <a:lnTo>
                    <a:pt x="35715" y="346995"/>
                  </a:lnTo>
                  <a:lnTo>
                    <a:pt x="34726" y="313670"/>
                  </a:lnTo>
                  <a:lnTo>
                    <a:pt x="28030" y="275296"/>
                  </a:lnTo>
                  <a:lnTo>
                    <a:pt x="27034" y="239348"/>
                  </a:lnTo>
                  <a:lnTo>
                    <a:pt x="26837" y="197705"/>
                  </a:lnTo>
                  <a:lnTo>
                    <a:pt x="29449" y="169631"/>
                  </a:lnTo>
                  <a:lnTo>
                    <a:pt x="34480" y="128738"/>
                  </a:lnTo>
                  <a:lnTo>
                    <a:pt x="36466" y="89572"/>
                  </a:lnTo>
                  <a:lnTo>
                    <a:pt x="43768" y="63178"/>
                  </a:lnTo>
                  <a:lnTo>
                    <a:pt x="68722" y="24602"/>
                  </a:lnTo>
                  <a:lnTo>
                    <a:pt x="78830" y="16238"/>
                  </a:lnTo>
                  <a:lnTo>
                    <a:pt x="107624" y="3776"/>
                  </a:lnTo>
                  <a:lnTo>
                    <a:pt x="139568" y="0"/>
                  </a:lnTo>
                  <a:lnTo>
                    <a:pt x="151658" y="4973"/>
                  </a:lnTo>
                  <a:lnTo>
                    <a:pt x="185780" y="33735"/>
                  </a:lnTo>
                  <a:lnTo>
                    <a:pt x="191709" y="47417"/>
                  </a:lnTo>
                  <a:lnTo>
                    <a:pt x="196036" y="90879"/>
                  </a:lnTo>
                  <a:lnTo>
                    <a:pt x="195275" y="106549"/>
                  </a:lnTo>
                  <a:lnTo>
                    <a:pt x="183999" y="138929"/>
                  </a:lnTo>
                  <a:lnTo>
                    <a:pt x="154210" y="175009"/>
                  </a:lnTo>
                  <a:lnTo>
                    <a:pt x="132012" y="192893"/>
                  </a:lnTo>
                  <a:lnTo>
                    <a:pt x="117872" y="199513"/>
                  </a:lnTo>
                  <a:lnTo>
                    <a:pt x="74519" y="216928"/>
                  </a:lnTo>
                  <a:lnTo>
                    <a:pt x="47308" y="224559"/>
                  </a:lnTo>
                  <a:lnTo>
                    <a:pt x="38008" y="230208"/>
                  </a:lnTo>
                  <a:lnTo>
                    <a:pt x="36253" y="229679"/>
                  </a:lnTo>
                  <a:lnTo>
                    <a:pt x="31027" y="226179"/>
                  </a:lnTo>
                  <a:lnTo>
                    <a:pt x="34905" y="230689"/>
                  </a:lnTo>
                  <a:lnTo>
                    <a:pt x="47971" y="231479"/>
                  </a:lnTo>
                  <a:lnTo>
                    <a:pt x="52816" y="231519"/>
                  </a:lnTo>
                  <a:lnTo>
                    <a:pt x="60846" y="234209"/>
                  </a:lnTo>
                  <a:lnTo>
                    <a:pt x="102478" y="255513"/>
                  </a:lnTo>
                  <a:lnTo>
                    <a:pt x="132139" y="269983"/>
                  </a:lnTo>
                  <a:lnTo>
                    <a:pt x="175511" y="301457"/>
                  </a:lnTo>
                  <a:lnTo>
                    <a:pt x="219015" y="331161"/>
                  </a:lnTo>
                  <a:lnTo>
                    <a:pt x="246393" y="345776"/>
                  </a:lnTo>
                  <a:lnTo>
                    <a:pt x="258962" y="3476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67"/>
            <p:cNvSpPr/>
            <p:nvPr/>
          </p:nvSpPr>
          <p:spPr>
            <a:xfrm>
              <a:off x="5089922" y="1554020"/>
              <a:ext cx="294681" cy="356733"/>
            </a:xfrm>
            <a:custGeom>
              <a:avLst/>
              <a:gdLst/>
              <a:ahLst/>
              <a:cxnLst/>
              <a:rect l="0" t="0" r="0" b="0"/>
              <a:pathLst>
                <a:path w="294681" h="356733">
                  <a:moveTo>
                    <a:pt x="0" y="97972"/>
                  </a:moveTo>
                  <a:lnTo>
                    <a:pt x="0" y="138098"/>
                  </a:lnTo>
                  <a:lnTo>
                    <a:pt x="992" y="154951"/>
                  </a:lnTo>
                  <a:lnTo>
                    <a:pt x="8102" y="196420"/>
                  </a:lnTo>
                  <a:lnTo>
                    <a:pt x="13561" y="233318"/>
                  </a:lnTo>
                  <a:lnTo>
                    <a:pt x="17293" y="274105"/>
                  </a:lnTo>
                  <a:lnTo>
                    <a:pt x="18600" y="287378"/>
                  </a:lnTo>
                  <a:lnTo>
                    <a:pt x="28869" y="330080"/>
                  </a:lnTo>
                  <a:lnTo>
                    <a:pt x="35683" y="356732"/>
                  </a:lnTo>
                  <a:lnTo>
                    <a:pt x="35718" y="317783"/>
                  </a:lnTo>
                  <a:lnTo>
                    <a:pt x="34726" y="275350"/>
                  </a:lnTo>
                  <a:lnTo>
                    <a:pt x="28030" y="231757"/>
                  </a:lnTo>
                  <a:lnTo>
                    <a:pt x="26952" y="187248"/>
                  </a:lnTo>
                  <a:lnTo>
                    <a:pt x="26821" y="146806"/>
                  </a:lnTo>
                  <a:lnTo>
                    <a:pt x="27788" y="108721"/>
                  </a:lnTo>
                  <a:lnTo>
                    <a:pt x="39219" y="70051"/>
                  </a:lnTo>
                  <a:lnTo>
                    <a:pt x="51697" y="42370"/>
                  </a:lnTo>
                  <a:lnTo>
                    <a:pt x="66691" y="24832"/>
                  </a:lnTo>
                  <a:lnTo>
                    <a:pt x="84693" y="12911"/>
                  </a:lnTo>
                  <a:lnTo>
                    <a:pt x="114294" y="2640"/>
                  </a:lnTo>
                  <a:lnTo>
                    <a:pt x="154294" y="0"/>
                  </a:lnTo>
                  <a:lnTo>
                    <a:pt x="169778" y="851"/>
                  </a:lnTo>
                  <a:lnTo>
                    <a:pt x="183276" y="4536"/>
                  </a:lnTo>
                  <a:lnTo>
                    <a:pt x="220154" y="28429"/>
                  </a:lnTo>
                  <a:lnTo>
                    <a:pt x="233352" y="42861"/>
                  </a:lnTo>
                  <a:lnTo>
                    <a:pt x="245707" y="65515"/>
                  </a:lnTo>
                  <a:lnTo>
                    <a:pt x="248109" y="77263"/>
                  </a:lnTo>
                  <a:lnTo>
                    <a:pt x="246531" y="89099"/>
                  </a:lnTo>
                  <a:lnTo>
                    <a:pt x="242522" y="99982"/>
                  </a:lnTo>
                  <a:lnTo>
                    <a:pt x="225090" y="127575"/>
                  </a:lnTo>
                  <a:lnTo>
                    <a:pt x="198889" y="145184"/>
                  </a:lnTo>
                  <a:lnTo>
                    <a:pt x="159879" y="160426"/>
                  </a:lnTo>
                  <a:lnTo>
                    <a:pt x="122110" y="175356"/>
                  </a:lnTo>
                  <a:lnTo>
                    <a:pt x="79985" y="190245"/>
                  </a:lnTo>
                  <a:lnTo>
                    <a:pt x="39184" y="203364"/>
                  </a:lnTo>
                  <a:lnTo>
                    <a:pt x="29652" y="206990"/>
                  </a:lnTo>
                  <a:lnTo>
                    <a:pt x="25721" y="209346"/>
                  </a:lnTo>
                  <a:lnTo>
                    <a:pt x="21353" y="214610"/>
                  </a:lnTo>
                  <a:lnTo>
                    <a:pt x="18895" y="223151"/>
                  </a:lnTo>
                  <a:lnTo>
                    <a:pt x="18549" y="226073"/>
                  </a:lnTo>
                  <a:lnTo>
                    <a:pt x="20812" y="231966"/>
                  </a:lnTo>
                  <a:lnTo>
                    <a:pt x="30348" y="243833"/>
                  </a:lnTo>
                  <a:lnTo>
                    <a:pt x="38624" y="247135"/>
                  </a:lnTo>
                  <a:lnTo>
                    <a:pt x="60105" y="253996"/>
                  </a:lnTo>
                  <a:lnTo>
                    <a:pt x="99086" y="274868"/>
                  </a:lnTo>
                  <a:lnTo>
                    <a:pt x="142988" y="291225"/>
                  </a:lnTo>
                  <a:lnTo>
                    <a:pt x="173666" y="301304"/>
                  </a:lnTo>
                  <a:lnTo>
                    <a:pt x="206500" y="311043"/>
                  </a:lnTo>
                  <a:lnTo>
                    <a:pt x="249516" y="325342"/>
                  </a:lnTo>
                  <a:lnTo>
                    <a:pt x="280356" y="331841"/>
                  </a:lnTo>
                  <a:lnTo>
                    <a:pt x="294680" y="3390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68"/>
            <p:cNvSpPr/>
            <p:nvPr/>
          </p:nvSpPr>
          <p:spPr>
            <a:xfrm>
              <a:off x="5518547" y="2384227"/>
              <a:ext cx="116087" cy="133758"/>
            </a:xfrm>
            <a:custGeom>
              <a:avLst/>
              <a:gdLst/>
              <a:ahLst/>
              <a:cxnLst/>
              <a:rect l="0" t="0" r="0" b="0"/>
              <a:pathLst>
                <a:path w="116087" h="133758">
                  <a:moveTo>
                    <a:pt x="0" y="0"/>
                  </a:moveTo>
                  <a:lnTo>
                    <a:pt x="0" y="8561"/>
                  </a:lnTo>
                  <a:lnTo>
                    <a:pt x="6137" y="15986"/>
                  </a:lnTo>
                  <a:lnTo>
                    <a:pt x="9094" y="24139"/>
                  </a:lnTo>
                  <a:lnTo>
                    <a:pt x="21251" y="43478"/>
                  </a:lnTo>
                  <a:lnTo>
                    <a:pt x="33641" y="86721"/>
                  </a:lnTo>
                  <a:lnTo>
                    <a:pt x="44080" y="130728"/>
                  </a:lnTo>
                  <a:lnTo>
                    <a:pt x="44615" y="133757"/>
                  </a:lnTo>
                  <a:lnTo>
                    <a:pt x="44648" y="95570"/>
                  </a:lnTo>
                  <a:lnTo>
                    <a:pt x="55672" y="56004"/>
                  </a:lnTo>
                  <a:lnTo>
                    <a:pt x="69729" y="32877"/>
                  </a:lnTo>
                  <a:lnTo>
                    <a:pt x="95809" y="15292"/>
                  </a:lnTo>
                  <a:lnTo>
                    <a:pt x="116086" y="89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66"/>
          <p:cNvGrpSpPr/>
          <p:nvPr/>
        </p:nvGrpSpPr>
        <p:grpSpPr>
          <a:xfrm>
            <a:off x="5100125" y="3429000"/>
            <a:ext cx="355915" cy="160577"/>
            <a:chOff x="5100125" y="3429000"/>
            <a:chExt cx="355915" cy="160577"/>
          </a:xfrm>
        </p:grpSpPr>
        <p:sp>
          <p:nvSpPr>
            <p:cNvPr id="23" name="SMARTInkShape-569"/>
            <p:cNvSpPr/>
            <p:nvPr/>
          </p:nvSpPr>
          <p:spPr>
            <a:xfrm>
              <a:off x="5100125" y="3429000"/>
              <a:ext cx="177321" cy="160568"/>
            </a:xfrm>
            <a:custGeom>
              <a:avLst/>
              <a:gdLst/>
              <a:ahLst/>
              <a:cxnLst/>
              <a:rect l="0" t="0" r="0" b="0"/>
              <a:pathLst>
                <a:path w="177321" h="160568">
                  <a:moveTo>
                    <a:pt x="16586" y="0"/>
                  </a:moveTo>
                  <a:lnTo>
                    <a:pt x="8897" y="7689"/>
                  </a:lnTo>
                  <a:lnTo>
                    <a:pt x="6909" y="21951"/>
                  </a:lnTo>
                  <a:lnTo>
                    <a:pt x="1592" y="33182"/>
                  </a:lnTo>
                  <a:lnTo>
                    <a:pt x="0" y="43190"/>
                  </a:lnTo>
                  <a:lnTo>
                    <a:pt x="1939" y="51607"/>
                  </a:lnTo>
                  <a:lnTo>
                    <a:pt x="5115" y="59648"/>
                  </a:lnTo>
                  <a:lnTo>
                    <a:pt x="10153" y="95762"/>
                  </a:lnTo>
                  <a:lnTo>
                    <a:pt x="13727" y="104077"/>
                  </a:lnTo>
                  <a:lnTo>
                    <a:pt x="19064" y="140398"/>
                  </a:lnTo>
                  <a:lnTo>
                    <a:pt x="22648" y="147727"/>
                  </a:lnTo>
                  <a:lnTo>
                    <a:pt x="25482" y="160567"/>
                  </a:lnTo>
                  <a:lnTo>
                    <a:pt x="25506" y="155944"/>
                  </a:lnTo>
                  <a:lnTo>
                    <a:pt x="28157" y="150999"/>
                  </a:lnTo>
                  <a:lnTo>
                    <a:pt x="31651" y="145493"/>
                  </a:lnTo>
                  <a:lnTo>
                    <a:pt x="33617" y="135823"/>
                  </a:lnTo>
                  <a:lnTo>
                    <a:pt x="35193" y="121824"/>
                  </a:lnTo>
                  <a:lnTo>
                    <a:pt x="55427" y="82929"/>
                  </a:lnTo>
                  <a:lnTo>
                    <a:pt x="68994" y="65362"/>
                  </a:lnTo>
                  <a:lnTo>
                    <a:pt x="113123" y="25205"/>
                  </a:lnTo>
                  <a:lnTo>
                    <a:pt x="152591" y="4050"/>
                  </a:lnTo>
                  <a:lnTo>
                    <a:pt x="1773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70"/>
            <p:cNvSpPr/>
            <p:nvPr/>
          </p:nvSpPr>
          <p:spPr>
            <a:xfrm>
              <a:off x="5322095" y="3464719"/>
              <a:ext cx="133945" cy="124858"/>
            </a:xfrm>
            <a:custGeom>
              <a:avLst/>
              <a:gdLst/>
              <a:ahLst/>
              <a:cxnLst/>
              <a:rect l="0" t="0" r="0" b="0"/>
              <a:pathLst>
                <a:path w="133945" h="124858">
                  <a:moveTo>
                    <a:pt x="0" y="0"/>
                  </a:moveTo>
                  <a:lnTo>
                    <a:pt x="991" y="31799"/>
                  </a:lnTo>
                  <a:lnTo>
                    <a:pt x="8101" y="64671"/>
                  </a:lnTo>
                  <a:lnTo>
                    <a:pt x="9848" y="92124"/>
                  </a:lnTo>
                  <a:lnTo>
                    <a:pt x="16607" y="109721"/>
                  </a:lnTo>
                  <a:lnTo>
                    <a:pt x="17748" y="123215"/>
                  </a:lnTo>
                  <a:lnTo>
                    <a:pt x="18777" y="123815"/>
                  </a:lnTo>
                  <a:lnTo>
                    <a:pt x="25538" y="124857"/>
                  </a:lnTo>
                  <a:lnTo>
                    <a:pt x="25954" y="123918"/>
                  </a:lnTo>
                  <a:lnTo>
                    <a:pt x="27758" y="101097"/>
                  </a:lnTo>
                  <a:lnTo>
                    <a:pt x="33851" y="89276"/>
                  </a:lnTo>
                  <a:lnTo>
                    <a:pt x="40089" y="72646"/>
                  </a:lnTo>
                  <a:lnTo>
                    <a:pt x="48037" y="60771"/>
                  </a:lnTo>
                  <a:lnTo>
                    <a:pt x="91783" y="26803"/>
                  </a:lnTo>
                  <a:lnTo>
                    <a:pt x="105247" y="20509"/>
                  </a:lnTo>
                  <a:lnTo>
                    <a:pt x="133944" y="17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7947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82" grpId="0" build="p" bldLvl="2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ggfd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5063" y="1389063"/>
            <a:ext cx="47498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41338" y="914400"/>
            <a:ext cx="86026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Both homozygous dominant and heterozygous genotypes yield a dominant phenotype.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41338" y="1841500"/>
            <a:ext cx="44878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Most traits occur in a range and do not follow simple dominant-recessive patterns.</a:t>
            </a:r>
          </a:p>
        </p:txBody>
      </p:sp>
    </p:spTree>
    <p:extLst>
      <p:ext uri="{BB962C8B-B14F-4D97-AF65-F5344CB8AC3E}">
        <p14:creationId xmlns:p14="http://schemas.microsoft.com/office/powerpoint/2010/main" val="2681087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5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Warm up (3-7-16)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Explain what crossing over is and which stage of meiosis this </a:t>
            </a:r>
            <a:r>
              <a:rPr lang="en-US" smtClean="0"/>
              <a:t>process occurs in.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752600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6.6 Reading and Notes</a:t>
            </a:r>
          </a:p>
          <a:p>
            <a:r>
              <a:rPr lang="en-US" dirty="0" smtClean="0"/>
              <a:t>Make a “baby” genetics project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31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Students will be able to identify the difference between sex cells and somatic cells and explain why these two types of cells are different.</a:t>
            </a:r>
          </a:p>
          <a:p>
            <a:r>
              <a:rPr lang="en-US" dirty="0" smtClean="0"/>
              <a:t>Students will be able to identify the number of chromosomes present in sex cells versus somatic cells.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Students will be able to identify the difference between sex cells and somatic cells and explain why these two types of cells are different.</a:t>
            </a:r>
          </a:p>
          <a:p>
            <a:r>
              <a:rPr lang="en-US" dirty="0" smtClean="0"/>
              <a:t>Students will be able to identify the steps in meiosis and explain what is occurring to the chromosomes at each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Warm up (3-8-16)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en-US" dirty="0" smtClean="0"/>
              <a:t>Explain what causes traits to be passed down to offspring from the parents. (Use the words, traits, alleles, dominant, recessive, heterozygous, and homozygous in your answer.)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Genetics Project – Offspring Creation</a:t>
            </a:r>
          </a:p>
          <a:p>
            <a:r>
              <a:rPr lang="en-US" dirty="0" smtClean="0"/>
              <a:t>Mini partner quiz</a:t>
            </a:r>
          </a:p>
        </p:txBody>
      </p:sp>
    </p:spTree>
    <p:extLst>
      <p:ext uri="{BB962C8B-B14F-4D97-AF65-F5344CB8AC3E}">
        <p14:creationId xmlns:p14="http://schemas.microsoft.com/office/powerpoint/2010/main" val="39172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Students will be able to identify the difference between sex cells and somatic cells and explain why these two types of cells are different.</a:t>
            </a:r>
          </a:p>
          <a:p>
            <a:r>
              <a:rPr lang="en-US" dirty="0" smtClean="0"/>
              <a:t>Students will be able to identify the steps in meiosis and explain what is occurring to the chromosomes at each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Warm up (3-9-16)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Explain how phenotype is determined for genetic crosses. (Don’t forget to mention which alleles must be present for specific phenotypes to appear.)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Chapter 7 Intro</a:t>
            </a:r>
          </a:p>
        </p:txBody>
      </p:sp>
    </p:spTree>
    <p:extLst>
      <p:ext uri="{BB962C8B-B14F-4D97-AF65-F5344CB8AC3E}">
        <p14:creationId xmlns:p14="http://schemas.microsoft.com/office/powerpoint/2010/main" val="2712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/>
              <a:t>Describe how sexual reproduction creates unique gene combinations</a:t>
            </a:r>
          </a:p>
          <a:p>
            <a:r>
              <a:rPr lang="en-US" dirty="0"/>
              <a:t>Explain how crossing over during meiosis increases genetic diversity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Video: Genetics and Heredity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>
                <a:hlinkClick r:id="rId2"/>
              </a:rPr>
              <a:t>https://www.youtube.com/watch?v=NWqgZUnJdAY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Warm up (3-10-16)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 numCol="1"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does it mean if there is codominance for a particular gene?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Genetics video</a:t>
            </a:r>
          </a:p>
          <a:p>
            <a:r>
              <a:rPr lang="en-US" dirty="0" smtClean="0"/>
              <a:t>Quick lab p. 185</a:t>
            </a:r>
          </a:p>
          <a:p>
            <a:r>
              <a:rPr lang="en-US" dirty="0" smtClean="0"/>
              <a:t>Allele Combinations p. 188</a:t>
            </a:r>
          </a:p>
          <a:p>
            <a:r>
              <a:rPr lang="en-US" dirty="0" smtClean="0"/>
              <a:t>Bunny Game!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00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baby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a partner and walk your way through the worksheet. </a:t>
            </a:r>
          </a:p>
          <a:p>
            <a:r>
              <a:rPr lang="en-US" dirty="0" smtClean="0"/>
              <a:t>This will give us an introduction to genetics and how gene inheritance works.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/>
              <a:t>Describe how sexual reproduction creates unique gene combinations</a:t>
            </a:r>
          </a:p>
          <a:p>
            <a:r>
              <a:rPr lang="en-US" dirty="0"/>
              <a:t>Explain how crossing over during meiosis increases genetic diversity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Punnett Square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Composition notebooks to the next page.</a:t>
            </a:r>
          </a:p>
          <a:p>
            <a:r>
              <a:rPr lang="en-US" dirty="0" smtClean="0"/>
              <a:t>P. 185 in your books – Quick Lab</a:t>
            </a:r>
          </a:p>
          <a:p>
            <a:r>
              <a:rPr lang="en-US" dirty="0" smtClean="0"/>
              <a:t>P. 188 in your books – Allele combinations and Punnett Squares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849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/>
              <a:t>Punnett Square Practice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dirty="0"/>
              <a:t>Bunny Game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dirty="0">
                <a:hlinkClick r:id="rId2"/>
              </a:rPr>
              <a:t>http://</a:t>
            </a:r>
            <a:r>
              <a:rPr dirty="0" smtClean="0">
                <a:hlinkClick r:id="rId2"/>
              </a:rPr>
              <a:t>vital.cs.ohiou.edu/steamwebsite/downloads/FurryFamily.swf</a:t>
            </a:r>
            <a:endParaRPr lang="en-US" dirty="0" smtClean="0"/>
          </a:p>
          <a:p>
            <a:pPr algn="l"/>
            <a:endParaRPr dirty="0"/>
          </a:p>
          <a:p>
            <a:pPr algn="l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/>
              <a:t>I do - We do - You do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/>
              <a:t>Punnett Square Practice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Punnett Square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Warm up (</a:t>
            </a:r>
            <a:r>
              <a:rPr lang="en-US" dirty="0" smtClean="0"/>
              <a:t>3-14-16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 numCol="1"/>
          <a:lstStyle/>
          <a:p>
            <a:pPr marL="0" indent="0">
              <a:buNone/>
            </a:pPr>
            <a:r>
              <a:rPr lang="en-US" dirty="0" smtClean="0"/>
              <a:t>Explain how sexual reproduction generates new allele combinations in offspring.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Bunny Game!</a:t>
            </a:r>
            <a:endParaRPr lang="en-US" dirty="0" smtClean="0"/>
          </a:p>
          <a:p>
            <a:r>
              <a:rPr lang="en-US" dirty="0" smtClean="0"/>
              <a:t>6.5 and 6.6 Notes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74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Describe how sexual reproduction creates unique gene combinations</a:t>
            </a:r>
          </a:p>
          <a:p>
            <a:r>
              <a:rPr lang="en-US" dirty="0" smtClean="0"/>
              <a:t>Explain how crossing over during meiosis increases genetic diversity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6.5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38200"/>
            <a:ext cx="861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1pPr>
            <a:lvl2pPr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2pPr>
            <a:lvl3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3pPr>
            <a:lvl4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4pPr>
            <a:lvl5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5pPr>
            <a:lvl6pPr marL="9144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6pPr>
            <a:lvl7pPr marL="13716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7pPr>
            <a:lvl8pPr marL="18288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8pPr>
            <a:lvl9pPr marL="22860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/>
              <a:t>KEY CONCEPT </a:t>
            </a:r>
            <a:br>
              <a:rPr lang="en-US" altLang="en-US" dirty="0"/>
            </a:br>
            <a:r>
              <a:rPr lang="en-US" altLang="en-US" dirty="0">
                <a:solidFill>
                  <a:schemeClr val="tx1"/>
                </a:solidFill>
              </a:rPr>
              <a:t>The inheritance of traits follows the rules of probability.</a:t>
            </a:r>
          </a:p>
        </p:txBody>
      </p:sp>
      <p:pic>
        <p:nvPicPr>
          <p:cNvPr id="12295" name="Picture 7" descr="bhspe-0306UO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5813" y="2055813"/>
            <a:ext cx="4799012" cy="456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077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Warm up (2-25-16)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en-US" dirty="0" smtClean="0"/>
              <a:t>How many cells go into the process of meiosis? How many cells come out of the process of meiosis?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Please explain how many chromosomes are in the cells going into meiosis and how many chromosomes are in the cells coming out of meiosis.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4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25500"/>
            <a:ext cx="8686800" cy="4572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dirty="0"/>
              <a:t>Punnett squares illustrate genetic crosses.  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41475"/>
            <a:ext cx="8077200" cy="315912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The Punnett square is a grid system for predicting all possible genotypes resulting from a cross.</a:t>
            </a:r>
          </a:p>
          <a:p>
            <a:pPr lvl="1"/>
            <a:r>
              <a:rPr lang="en-US" altLang="en-US" dirty="0"/>
              <a:t>The axes represent</a:t>
            </a:r>
            <a:br>
              <a:rPr lang="en-US" altLang="en-US" dirty="0"/>
            </a:br>
            <a:r>
              <a:rPr lang="en-US" altLang="en-US" dirty="0"/>
              <a:t>the possible gametes</a:t>
            </a:r>
            <a:br>
              <a:rPr lang="en-US" altLang="en-US" dirty="0"/>
            </a:br>
            <a:r>
              <a:rPr lang="en-US" altLang="en-US" dirty="0"/>
              <a:t>of each parent.</a:t>
            </a:r>
          </a:p>
          <a:p>
            <a:pPr lvl="1"/>
            <a:r>
              <a:rPr lang="en-US" altLang="en-US" dirty="0"/>
              <a:t>The boxes show the</a:t>
            </a:r>
            <a:br>
              <a:rPr lang="en-US" altLang="en-US" dirty="0"/>
            </a:br>
            <a:r>
              <a:rPr lang="en-US" altLang="en-US" dirty="0"/>
              <a:t>possible genotypes</a:t>
            </a:r>
            <a:br>
              <a:rPr lang="en-US" altLang="en-US" dirty="0"/>
            </a:br>
            <a:r>
              <a:rPr lang="en-US" altLang="en-US" dirty="0"/>
              <a:t>of the offspring.</a:t>
            </a:r>
          </a:p>
        </p:txBody>
      </p:sp>
      <p:pic>
        <p:nvPicPr>
          <p:cNvPr id="4109" name="Picture 13" descr="183.gif 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4343400" cy="3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533400" y="4552950"/>
            <a:ext cx="3962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The Punnett square yields the ratio of possible genotypes and phenotypes.</a:t>
            </a:r>
          </a:p>
        </p:txBody>
      </p:sp>
    </p:spTree>
    <p:extLst>
      <p:ext uri="{BB962C8B-B14F-4D97-AF65-F5344CB8AC3E}">
        <p14:creationId xmlns:p14="http://schemas.microsoft.com/office/powerpoint/2010/main" val="381490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bldLvl="5" autoUpdateAnimBg="0"/>
      <p:bldP spid="4110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686800" cy="4572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dirty="0"/>
              <a:t>A monohybrid cross involves one trait.  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7000"/>
            <a:ext cx="8610600" cy="16256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Monohybrid crosses examine the inheritance of only one specific trait.</a:t>
            </a:r>
          </a:p>
          <a:p>
            <a:pPr lvl="1"/>
            <a:r>
              <a:rPr lang="en-US" altLang="en-US" dirty="0"/>
              <a:t>homozygous dominant-homozygous recessive: all heterozygous, all dominant</a:t>
            </a:r>
          </a:p>
        </p:txBody>
      </p:sp>
      <p:pic>
        <p:nvPicPr>
          <p:cNvPr id="23556" name="Picture 4" descr="0184_bhspe-030605.p1.jpg                                       00066E95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11513"/>
            <a:ext cx="4495800" cy="326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72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bldLvl="5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28638" y="914400"/>
            <a:ext cx="86153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/>
            <a:r>
              <a:rPr lang="en-US" altLang="en-US" dirty="0"/>
              <a:t>heterozygous-heterozygous—1:2:1 homozygous dominant: </a:t>
            </a:r>
            <a:r>
              <a:rPr lang="en-US" altLang="en-US" dirty="0" err="1"/>
              <a:t>heterozygous:homozygous</a:t>
            </a:r>
            <a:r>
              <a:rPr lang="en-US" altLang="en-US" dirty="0"/>
              <a:t> recessive; 3:1 </a:t>
            </a:r>
            <a:r>
              <a:rPr lang="en-US" altLang="en-US" dirty="0" err="1"/>
              <a:t>dominant:recessive</a:t>
            </a:r>
            <a:endParaRPr lang="en-US" altLang="en-US" dirty="0"/>
          </a:p>
        </p:txBody>
      </p:sp>
      <p:pic>
        <p:nvPicPr>
          <p:cNvPr id="24589" name="Picture 13" descr="0184_bhspe-030605.p1B.jpg                                      00066E95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4724400" cy="38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92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185.gif 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965450"/>
            <a:ext cx="4572000" cy="37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541338" y="920750"/>
            <a:ext cx="86026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heterozygous-homozygous recessive—1:1 </a:t>
            </a:r>
            <a:r>
              <a:rPr lang="en-US" altLang="en-US" dirty="0" err="1"/>
              <a:t>heterozygous:homozygous</a:t>
            </a:r>
            <a:r>
              <a:rPr lang="en-US" altLang="en-US" dirty="0"/>
              <a:t> recessive; 1:1 </a:t>
            </a:r>
            <a:r>
              <a:rPr lang="en-US" altLang="en-US" dirty="0" err="1"/>
              <a:t>dominant:recessive</a:t>
            </a:r>
            <a:endParaRPr lang="en-US" altLang="en-US" dirty="0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41338" y="2116138"/>
            <a:ext cx="86026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A testcross is a cross between an organism with an unknown genotype and an organism with the recessive phenotype.</a:t>
            </a:r>
          </a:p>
        </p:txBody>
      </p:sp>
    </p:spTree>
    <p:extLst>
      <p:ext uri="{BB962C8B-B14F-4D97-AF65-F5344CB8AC3E}">
        <p14:creationId xmlns:p14="http://schemas.microsoft.com/office/powerpoint/2010/main" val="1468802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7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0186_bhspe-030605.p1.gif                                       00066E95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1981200"/>
            <a:ext cx="458628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31863"/>
            <a:ext cx="8991600" cy="4572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dirty="0"/>
              <a:t>A dihybrid cross involves two traits.   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610600" cy="8223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Mendel’s dihybrid crosses with heterozygous plants yielded a 9:3:3:1 phenotypic ratio.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41338" y="2260600"/>
            <a:ext cx="4183062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Mendel’s dihybrid crosses led to his second law,</a:t>
            </a:r>
            <a:br>
              <a:rPr lang="en-US" altLang="en-US" dirty="0"/>
            </a:br>
            <a:r>
              <a:rPr lang="en-US" altLang="en-US" dirty="0"/>
              <a:t>the law of independent assortment.</a:t>
            </a:r>
          </a:p>
          <a:p>
            <a:pPr eaLnBrk="1" hangingPunct="1"/>
            <a:r>
              <a:rPr lang="en-US" altLang="en-US" dirty="0"/>
              <a:t>The law of independent assortment states that allele pairs separate independently of each other during meiosis.</a:t>
            </a:r>
          </a:p>
        </p:txBody>
      </p:sp>
    </p:spTree>
    <p:extLst>
      <p:ext uri="{BB962C8B-B14F-4D97-AF65-F5344CB8AC3E}">
        <p14:creationId xmlns:p14="http://schemas.microsoft.com/office/powerpoint/2010/main" val="4188179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bldLvl="5" autoUpdateAnimBg="0"/>
      <p:bldP spid="28679" grpId="0" build="p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17563"/>
            <a:ext cx="8686800" cy="4572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dirty="0"/>
              <a:t>Heredity patterns can be calculated with probability.    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205" y="1659372"/>
            <a:ext cx="8610600" cy="126047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Probability is the likelihood that something will happen.</a:t>
            </a:r>
          </a:p>
          <a:p>
            <a:r>
              <a:rPr lang="en-US" altLang="en-US" dirty="0"/>
              <a:t>Probability predicts an average number of occurrences, not an exact number of occurrences.</a:t>
            </a:r>
          </a:p>
        </p:txBody>
      </p:sp>
      <p:pic>
        <p:nvPicPr>
          <p:cNvPr id="30724" name="Picture 4" descr="187.gif 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98863"/>
            <a:ext cx="4038600" cy="315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8205" y="2919847"/>
            <a:ext cx="8096251" cy="822325"/>
            <a:chOff x="514350" y="2682587"/>
            <a:chExt cx="8096251" cy="822325"/>
          </a:xfrm>
        </p:grpSpPr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514350" y="2722275"/>
              <a:ext cx="23542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dirty="0"/>
                <a:t>Probability =</a:t>
              </a:r>
            </a:p>
          </p:txBody>
        </p:sp>
        <p:grpSp>
          <p:nvGrpSpPr>
            <p:cNvPr id="30727" name="Group 7"/>
            <p:cNvGrpSpPr>
              <a:grpSpLocks/>
            </p:cNvGrpSpPr>
            <p:nvPr/>
          </p:nvGrpSpPr>
          <p:grpSpPr bwMode="auto">
            <a:xfrm>
              <a:off x="2681288" y="2682587"/>
              <a:ext cx="5929313" cy="822325"/>
              <a:chOff x="1296" y="2161"/>
              <a:chExt cx="3735" cy="518"/>
            </a:xfrm>
          </p:grpSpPr>
          <p:sp>
            <p:nvSpPr>
              <p:cNvPr id="30728" name="Rectangle 8"/>
              <p:cNvSpPr>
                <a:spLocks noChangeArrowheads="1"/>
              </p:cNvSpPr>
              <p:nvPr/>
            </p:nvSpPr>
            <p:spPr bwMode="auto">
              <a:xfrm>
                <a:off x="1296" y="2161"/>
                <a:ext cx="3735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dirty="0">
                    <a:latin typeface="Arial" pitchFamily="34" charset="0"/>
                  </a:rPr>
                  <a:t>number of ways a specific event can occur</a:t>
                </a:r>
              </a:p>
              <a:p>
                <a:pPr algn="ctr"/>
                <a:r>
                  <a:rPr lang="en-US" altLang="en-US" dirty="0">
                    <a:latin typeface="Arial" pitchFamily="34" charset="0"/>
                  </a:rPr>
                  <a:t>number of total possible outcomes</a:t>
                </a:r>
              </a:p>
            </p:txBody>
          </p:sp>
          <p:sp>
            <p:nvSpPr>
              <p:cNvPr id="30729" name="Line 9"/>
              <p:cNvSpPr>
                <a:spLocks noChangeShapeType="1"/>
              </p:cNvSpPr>
              <p:nvPr/>
            </p:nvSpPr>
            <p:spPr bwMode="auto">
              <a:xfrm>
                <a:off x="1344" y="2341"/>
                <a:ext cx="36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444357" y="4876800"/>
            <a:ext cx="38782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Probability applies to random events such as meiosis and fertilization.</a:t>
            </a:r>
          </a:p>
        </p:txBody>
      </p:sp>
    </p:spTree>
    <p:extLst>
      <p:ext uri="{BB962C8B-B14F-4D97-AF65-F5344CB8AC3E}">
        <p14:creationId xmlns:p14="http://schemas.microsoft.com/office/powerpoint/2010/main" val="628424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bldLvl="5" autoUpdateAnimBg="0"/>
      <p:bldP spid="30731" grpId="0" build="p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6.6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38200"/>
            <a:ext cx="8077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1pPr>
            <a:lvl2pPr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2pPr>
            <a:lvl3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3pPr>
            <a:lvl4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4pPr>
            <a:lvl5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5pPr>
            <a:lvl6pPr marL="9144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6pPr>
            <a:lvl7pPr marL="13716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7pPr>
            <a:lvl8pPr marL="18288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8pPr>
            <a:lvl9pPr marL="22860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/>
              <a:t>KEY CONCEPT </a:t>
            </a:r>
            <a:br>
              <a:rPr lang="en-US" altLang="en-US" dirty="0"/>
            </a:br>
            <a:r>
              <a:rPr lang="en-US" altLang="en-US" dirty="0">
                <a:solidFill>
                  <a:schemeClr val="tx1"/>
                </a:solidFill>
              </a:rPr>
              <a:t>Independent assortment and crossing over during meiosis result in genetic diversity.</a:t>
            </a:r>
          </a:p>
        </p:txBody>
      </p:sp>
      <p:pic>
        <p:nvPicPr>
          <p:cNvPr id="12295" name="Picture 7" descr="bhspe-0306UO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5813" y="2055813"/>
            <a:ext cx="4799012" cy="456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829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" y="847725"/>
            <a:ext cx="8991600" cy="822325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dirty="0"/>
              <a:t>Sexual reproduction creates unique combinations of genes.  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610600" cy="213677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Sexual reproduction creates unique combination of genes.</a:t>
            </a:r>
          </a:p>
          <a:p>
            <a:pPr lvl="1"/>
            <a:r>
              <a:rPr lang="en-US" altLang="en-US" dirty="0"/>
              <a:t>independent assortment of chromosomes in meiosis</a:t>
            </a:r>
          </a:p>
          <a:p>
            <a:pPr lvl="1"/>
            <a:r>
              <a:rPr lang="en-US" altLang="en-US" dirty="0"/>
              <a:t>random fertilization of gametes</a:t>
            </a:r>
          </a:p>
          <a:p>
            <a:r>
              <a:rPr lang="en-US" altLang="en-US" dirty="0"/>
              <a:t>Unique phenotypes may give a reproductive advantage to some organisms.</a:t>
            </a:r>
          </a:p>
        </p:txBody>
      </p:sp>
      <p:pic>
        <p:nvPicPr>
          <p:cNvPr id="4101" name="Picture 5" descr="bhspe-030606-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3815953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160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bldLvl="5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915400" cy="4572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Crossing over during meiosis increases genetic diversity.   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77975"/>
            <a:ext cx="8077200" cy="16986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Crossing over is the exchange of chromosome segments between homologous chromosomes.</a:t>
            </a:r>
          </a:p>
          <a:p>
            <a:pPr lvl="1"/>
            <a:r>
              <a:rPr lang="en-US" altLang="en-US" dirty="0"/>
              <a:t>occurs during prophase I of meiosis I</a:t>
            </a:r>
          </a:p>
          <a:p>
            <a:pPr lvl="1"/>
            <a:r>
              <a:rPr lang="en-US" altLang="en-US" dirty="0"/>
              <a:t>results in new combinations of genes </a:t>
            </a:r>
          </a:p>
        </p:txBody>
      </p:sp>
      <p:pic>
        <p:nvPicPr>
          <p:cNvPr id="23566" name="Picture 14" descr="0190_bhspe-030606.p1.gif                                       00066E95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8445500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304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bldLvl="5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6834</TotalTime>
  <Words>3746</Words>
  <Application>Microsoft Office PowerPoint</Application>
  <PresentationFormat>On-screen Show (4:3)</PresentationFormat>
  <Paragraphs>503</Paragraphs>
  <Slides>150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150</vt:i4>
      </vt:variant>
    </vt:vector>
  </HeadingPairs>
  <TitlesOfParts>
    <vt:vector size="151" baseType="lpstr">
      <vt:lpstr>Office Theme</vt:lpstr>
      <vt:lpstr>Chapter 6 and 7</vt:lpstr>
      <vt:lpstr>Warm up (2-23-16)</vt:lpstr>
      <vt:lpstr>Outline</vt:lpstr>
      <vt:lpstr>Objectives</vt:lpstr>
      <vt:lpstr>Warm up (2-24-16)</vt:lpstr>
      <vt:lpstr>Outline</vt:lpstr>
      <vt:lpstr>Objectives</vt:lpstr>
      <vt:lpstr>Make a baby worksheet</vt:lpstr>
      <vt:lpstr>Warm up (2-25-16)</vt:lpstr>
      <vt:lpstr>Outline</vt:lpstr>
      <vt:lpstr>Objectives</vt:lpstr>
      <vt:lpstr>Warm up (2-26-16)</vt:lpstr>
      <vt:lpstr>Outline</vt:lpstr>
      <vt:lpstr>Objectives</vt:lpstr>
      <vt:lpstr>Warm up (2-29-16)</vt:lpstr>
      <vt:lpstr>Outline</vt:lpstr>
      <vt:lpstr>Objectives</vt:lpstr>
      <vt:lpstr>6.1 Notes</vt:lpstr>
      <vt:lpstr>Your body cells have autosomes and sex chromosomes </vt:lpstr>
      <vt:lpstr>Your body cells have autosomes and sex chromosomes </vt:lpstr>
      <vt:lpstr>Body cells are diploid, Gametes are haploid</vt:lpstr>
      <vt:lpstr>Body cells are diploid, Gametes are haploid</vt:lpstr>
      <vt:lpstr>Warm up (3-1-16)</vt:lpstr>
      <vt:lpstr>Outline</vt:lpstr>
      <vt:lpstr>Objectives</vt:lpstr>
      <vt:lpstr>Meiosis</vt:lpstr>
      <vt:lpstr>Process of Meiosis</vt:lpstr>
      <vt:lpstr>Meiosis Video</vt:lpstr>
      <vt:lpstr>Meiosis I</vt:lpstr>
      <vt:lpstr>Prophase I</vt:lpstr>
      <vt:lpstr>Metaphase I</vt:lpstr>
      <vt:lpstr>Anaphase I</vt:lpstr>
      <vt:lpstr>Telophase I</vt:lpstr>
      <vt:lpstr>Cytokinesis</vt:lpstr>
      <vt:lpstr>Meiosis II</vt:lpstr>
      <vt:lpstr>Prophase II</vt:lpstr>
      <vt:lpstr>Metaphase II</vt:lpstr>
      <vt:lpstr>Anaphase II</vt:lpstr>
      <vt:lpstr>Telophase II</vt:lpstr>
      <vt:lpstr>Cytokinesis</vt:lpstr>
      <vt:lpstr>Meiosis Drawings and Notes on the Phases</vt:lpstr>
      <vt:lpstr>Warm up (3-2-16)</vt:lpstr>
      <vt:lpstr>Outline</vt:lpstr>
      <vt:lpstr>Objectives</vt:lpstr>
      <vt:lpstr>Meiosis</vt:lpstr>
      <vt:lpstr>Meiosis Video</vt:lpstr>
      <vt:lpstr>6.3 Notes - Mendel and Heredity</vt:lpstr>
      <vt:lpstr>PowerPoint Presentation</vt:lpstr>
      <vt:lpstr>Mendel laid the groundwork for genetics.   </vt:lpstr>
      <vt:lpstr>Warm up (3-3-16)</vt:lpstr>
      <vt:lpstr>Outline</vt:lpstr>
      <vt:lpstr>Objectives</vt:lpstr>
      <vt:lpstr>Mendel’s data revealed patterns of inheritance. </vt:lpstr>
      <vt:lpstr>PowerPoint Presentation</vt:lpstr>
      <vt:lpstr>PowerPoint Presentation</vt:lpstr>
      <vt:lpstr>PowerPoint Presentation</vt:lpstr>
      <vt:lpstr>PowerPoint Presentation</vt:lpstr>
      <vt:lpstr>Warm up (3-4-16)</vt:lpstr>
      <vt:lpstr>Outline</vt:lpstr>
      <vt:lpstr>Objectives</vt:lpstr>
      <vt:lpstr>6.4 Notes</vt:lpstr>
      <vt:lpstr>PowerPoint Presentation</vt:lpstr>
      <vt:lpstr>The same gene can have many versions.    </vt:lpstr>
      <vt:lpstr>PowerPoint Presentation</vt:lpstr>
      <vt:lpstr>Genes influence the development of traits.  </vt:lpstr>
      <vt:lpstr>PowerPoint Presentation</vt:lpstr>
      <vt:lpstr>PowerPoint Presentation</vt:lpstr>
      <vt:lpstr>Warm up (3-7-16)</vt:lpstr>
      <vt:lpstr>Outline</vt:lpstr>
      <vt:lpstr>Objectives</vt:lpstr>
      <vt:lpstr>Warm up (3-8-16)</vt:lpstr>
      <vt:lpstr>Outline</vt:lpstr>
      <vt:lpstr>Objectives</vt:lpstr>
      <vt:lpstr>Warm up (3-9-16)</vt:lpstr>
      <vt:lpstr>Outline</vt:lpstr>
      <vt:lpstr>Objectives</vt:lpstr>
      <vt:lpstr>Video: Genetics and Heredity</vt:lpstr>
      <vt:lpstr>Warm up (3-10-16)</vt:lpstr>
      <vt:lpstr>Outline</vt:lpstr>
      <vt:lpstr>Objectives</vt:lpstr>
      <vt:lpstr>Punnett Square Practice</vt:lpstr>
      <vt:lpstr>Punnett Square Practice</vt:lpstr>
      <vt:lpstr>I do - We do - You do</vt:lpstr>
      <vt:lpstr>Punnett Square Worksheet</vt:lpstr>
      <vt:lpstr>Warm up (3-14-16)</vt:lpstr>
      <vt:lpstr>Outline</vt:lpstr>
      <vt:lpstr>Objectives</vt:lpstr>
      <vt:lpstr>6.5 Notes</vt:lpstr>
      <vt:lpstr>PowerPoint Presentation</vt:lpstr>
      <vt:lpstr>Punnett squares illustrate genetic crosses.    </vt:lpstr>
      <vt:lpstr>A monohybrid cross involves one trait.   </vt:lpstr>
      <vt:lpstr>PowerPoint Presentation</vt:lpstr>
      <vt:lpstr>PowerPoint Presentation</vt:lpstr>
      <vt:lpstr>A dihybrid cross involves two traits.    </vt:lpstr>
      <vt:lpstr>Heredity patterns can be calculated with probability.     </vt:lpstr>
      <vt:lpstr>6.6 Notes</vt:lpstr>
      <vt:lpstr>PowerPoint Presentation</vt:lpstr>
      <vt:lpstr>Sexual reproduction creates unique combinations of genes.    </vt:lpstr>
      <vt:lpstr>Crossing over during meiosis increases genetic diversity.    </vt:lpstr>
      <vt:lpstr>PowerPoint Presentation</vt:lpstr>
      <vt:lpstr>Genetics Project – Offspring Creation</vt:lpstr>
      <vt:lpstr>PowerPoint Presentation</vt:lpstr>
      <vt:lpstr>Mini Quiz</vt:lpstr>
      <vt:lpstr>Warm up (3-15-16)</vt:lpstr>
      <vt:lpstr>Outline</vt:lpstr>
      <vt:lpstr>Objectives</vt:lpstr>
      <vt:lpstr>Extending Mendelian Genetics</vt:lpstr>
      <vt:lpstr>PowerPoint Presentation</vt:lpstr>
      <vt:lpstr>Two copies of each autosomal gene affect phenotype.</vt:lpstr>
      <vt:lpstr>PowerPoint Presentation</vt:lpstr>
      <vt:lpstr>Males and females can differ in sex-linked traits.    </vt:lpstr>
      <vt:lpstr>PowerPoint Presentation</vt:lpstr>
      <vt:lpstr>PowerPoint Presentation</vt:lpstr>
      <vt:lpstr>Sex – Linked Inheritance</vt:lpstr>
      <vt:lpstr>Warm up (3-16-16)</vt:lpstr>
      <vt:lpstr>Outline</vt:lpstr>
      <vt:lpstr>Objectives</vt:lpstr>
      <vt:lpstr>Sex – Linked Inheritance</vt:lpstr>
      <vt:lpstr>PowerPoint Presentation</vt:lpstr>
      <vt:lpstr>Phenotype can depend on interactions of alleles.</vt:lpstr>
      <vt:lpstr>PowerPoint Presentation</vt:lpstr>
      <vt:lpstr>Many genes may interact to produce one trait.    </vt:lpstr>
      <vt:lpstr>PowerPoint Presentation</vt:lpstr>
      <vt:lpstr>The environment interacts with genotype. </vt:lpstr>
      <vt:lpstr>Warm up (3-17-16)</vt:lpstr>
      <vt:lpstr>Outline</vt:lpstr>
      <vt:lpstr>Objectives</vt:lpstr>
      <vt:lpstr>p. 208 Codominance</vt:lpstr>
      <vt:lpstr>PowerPoint Presentation</vt:lpstr>
      <vt:lpstr>Gene linkage was explained through fruit flies. </vt:lpstr>
      <vt:lpstr>PowerPoint Presentation</vt:lpstr>
      <vt:lpstr>Linkage maps estimate distances between genes.    </vt:lpstr>
      <vt:lpstr>PowerPoint Presentation</vt:lpstr>
      <vt:lpstr>Warm up (3-21-16)</vt:lpstr>
      <vt:lpstr>Outline</vt:lpstr>
      <vt:lpstr>Objectives</vt:lpstr>
      <vt:lpstr>PowerPoint Presentation</vt:lpstr>
      <vt:lpstr>Human genetics follows the patterns seen in other organisms. </vt:lpstr>
      <vt:lpstr>Females can carry sex-linked genetic disorders. </vt:lpstr>
      <vt:lpstr>A pedigree is a chart for tracing genes in a family.    </vt:lpstr>
      <vt:lpstr>PowerPoint Presentation</vt:lpstr>
      <vt:lpstr>Several methods help map human chromosomes.    </vt:lpstr>
      <vt:lpstr>PowerPoint Presentation</vt:lpstr>
      <vt:lpstr>Blood Smears</vt:lpstr>
      <vt:lpstr>Warm up (3-27-15)</vt:lpstr>
      <vt:lpstr>Outline</vt:lpstr>
      <vt:lpstr>Objectives</vt:lpstr>
      <vt:lpstr>Blood Typing</vt:lpstr>
      <vt:lpstr>Chapter 6-7 Quiz</vt:lpstr>
      <vt:lpstr>Blood Typing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and 7</dc:title>
  <dc:creator>Stephanie Clark</dc:creator>
  <cp:lastModifiedBy>Stephanie Clark</cp:lastModifiedBy>
  <cp:revision>103</cp:revision>
  <cp:lastPrinted>2015-03-20T18:47:26Z</cp:lastPrinted>
  <dcterms:created xsi:type="dcterms:W3CDTF">2015-03-04T17:25:30Z</dcterms:created>
  <dcterms:modified xsi:type="dcterms:W3CDTF">2016-03-09T19:57:16Z</dcterms:modified>
</cp:coreProperties>
</file>