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0"/>
  </p:notesMasterIdLst>
  <p:sldIdLst>
    <p:sldId id="256" r:id="rId2"/>
    <p:sldId id="257" r:id="rId3"/>
    <p:sldId id="258" r:id="rId4"/>
    <p:sldId id="259" r:id="rId5"/>
    <p:sldId id="337" r:id="rId6"/>
    <p:sldId id="338" r:id="rId7"/>
    <p:sldId id="339" r:id="rId8"/>
    <p:sldId id="340" r:id="rId9"/>
    <p:sldId id="341" r:id="rId10"/>
    <p:sldId id="342" r:id="rId11"/>
    <p:sldId id="343" r:id="rId12"/>
    <p:sldId id="344" r:id="rId13"/>
    <p:sldId id="345" r:id="rId14"/>
    <p:sldId id="346" r:id="rId15"/>
    <p:sldId id="359" r:id="rId16"/>
    <p:sldId id="347" r:id="rId17"/>
    <p:sldId id="348" r:id="rId18"/>
    <p:sldId id="349" r:id="rId19"/>
    <p:sldId id="350" r:id="rId20"/>
    <p:sldId id="351" r:id="rId21"/>
    <p:sldId id="352" r:id="rId22"/>
    <p:sldId id="353" r:id="rId23"/>
    <p:sldId id="354" r:id="rId24"/>
    <p:sldId id="355" r:id="rId25"/>
    <p:sldId id="356" r:id="rId26"/>
    <p:sldId id="357" r:id="rId27"/>
    <p:sldId id="358" r:id="rId28"/>
    <p:sldId id="360" r:id="rId29"/>
    <p:sldId id="362" r:id="rId30"/>
    <p:sldId id="363" r:id="rId31"/>
    <p:sldId id="364" r:id="rId32"/>
    <p:sldId id="361" r:id="rId33"/>
    <p:sldId id="394" r:id="rId34"/>
    <p:sldId id="365" r:id="rId35"/>
    <p:sldId id="366" r:id="rId36"/>
    <p:sldId id="367" r:id="rId37"/>
    <p:sldId id="368" r:id="rId38"/>
    <p:sldId id="369" r:id="rId39"/>
    <p:sldId id="370" r:id="rId40"/>
    <p:sldId id="371" r:id="rId41"/>
    <p:sldId id="372" r:id="rId42"/>
    <p:sldId id="373" r:id="rId43"/>
    <p:sldId id="374" r:id="rId44"/>
    <p:sldId id="375" r:id="rId45"/>
    <p:sldId id="376" r:id="rId46"/>
    <p:sldId id="377" r:id="rId47"/>
    <p:sldId id="378" r:id="rId48"/>
    <p:sldId id="379" r:id="rId49"/>
    <p:sldId id="380" r:id="rId50"/>
    <p:sldId id="381" r:id="rId51"/>
    <p:sldId id="382" r:id="rId52"/>
    <p:sldId id="383" r:id="rId53"/>
    <p:sldId id="384" r:id="rId54"/>
    <p:sldId id="385" r:id="rId55"/>
    <p:sldId id="386" r:id="rId56"/>
    <p:sldId id="395" r:id="rId57"/>
    <p:sldId id="387" r:id="rId58"/>
    <p:sldId id="388" r:id="rId59"/>
    <p:sldId id="389" r:id="rId60"/>
    <p:sldId id="390" r:id="rId61"/>
    <p:sldId id="391" r:id="rId62"/>
    <p:sldId id="392" r:id="rId63"/>
    <p:sldId id="393" r:id="rId64"/>
    <p:sldId id="334" r:id="rId65"/>
    <p:sldId id="335" r:id="rId66"/>
    <p:sldId id="336" r:id="rId67"/>
    <p:sldId id="396" r:id="rId68"/>
    <p:sldId id="260" r:id="rId69"/>
    <p:sldId id="261" r:id="rId70"/>
    <p:sldId id="262" r:id="rId71"/>
    <p:sldId id="263" r:id="rId72"/>
    <p:sldId id="264" r:id="rId73"/>
    <p:sldId id="265" r:id="rId74"/>
    <p:sldId id="266" r:id="rId75"/>
    <p:sldId id="267" r:id="rId76"/>
    <p:sldId id="271" r:id="rId77"/>
    <p:sldId id="268" r:id="rId78"/>
    <p:sldId id="269" r:id="rId79"/>
    <p:sldId id="270" r:id="rId80"/>
    <p:sldId id="273" r:id="rId81"/>
    <p:sldId id="272" r:id="rId82"/>
    <p:sldId id="274" r:id="rId83"/>
    <p:sldId id="275" r:id="rId84"/>
    <p:sldId id="276" r:id="rId85"/>
    <p:sldId id="280" r:id="rId86"/>
    <p:sldId id="281" r:id="rId87"/>
    <p:sldId id="282" r:id="rId88"/>
    <p:sldId id="283" r:id="rId89"/>
    <p:sldId id="284" r:id="rId90"/>
    <p:sldId id="285" r:id="rId91"/>
    <p:sldId id="286" r:id="rId92"/>
    <p:sldId id="287" r:id="rId93"/>
    <p:sldId id="288" r:id="rId94"/>
    <p:sldId id="289" r:id="rId95"/>
    <p:sldId id="290" r:id="rId96"/>
    <p:sldId id="291" r:id="rId97"/>
    <p:sldId id="292" r:id="rId98"/>
    <p:sldId id="293" r:id="rId99"/>
    <p:sldId id="294" r:id="rId100"/>
    <p:sldId id="295" r:id="rId101"/>
    <p:sldId id="296" r:id="rId102"/>
    <p:sldId id="297" r:id="rId103"/>
    <p:sldId id="298" r:id="rId104"/>
    <p:sldId id="299" r:id="rId105"/>
    <p:sldId id="300" r:id="rId106"/>
    <p:sldId id="301" r:id="rId107"/>
    <p:sldId id="302" r:id="rId108"/>
    <p:sldId id="303" r:id="rId109"/>
    <p:sldId id="304" r:id="rId110"/>
    <p:sldId id="305" r:id="rId111"/>
    <p:sldId id="306" r:id="rId112"/>
    <p:sldId id="307" r:id="rId113"/>
    <p:sldId id="308" r:id="rId114"/>
    <p:sldId id="309" r:id="rId115"/>
    <p:sldId id="310" r:id="rId116"/>
    <p:sldId id="311" r:id="rId117"/>
    <p:sldId id="312" r:id="rId118"/>
    <p:sldId id="313" r:id="rId119"/>
    <p:sldId id="314" r:id="rId120"/>
    <p:sldId id="315" r:id="rId121"/>
    <p:sldId id="316" r:id="rId122"/>
    <p:sldId id="317" r:id="rId123"/>
    <p:sldId id="318" r:id="rId124"/>
    <p:sldId id="319" r:id="rId125"/>
    <p:sldId id="320" r:id="rId126"/>
    <p:sldId id="321" r:id="rId127"/>
    <p:sldId id="322" r:id="rId128"/>
    <p:sldId id="323" r:id="rId129"/>
    <p:sldId id="324" r:id="rId130"/>
    <p:sldId id="325" r:id="rId131"/>
    <p:sldId id="326" r:id="rId132"/>
    <p:sldId id="327" r:id="rId133"/>
    <p:sldId id="328" r:id="rId134"/>
    <p:sldId id="329" r:id="rId135"/>
    <p:sldId id="330" r:id="rId136"/>
    <p:sldId id="331" r:id="rId137"/>
    <p:sldId id="332" r:id="rId138"/>
    <p:sldId id="333" r:id="rId1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F1B16A-FDF9-4990-812C-14A08BC032ED}" type="datetimeFigureOut">
              <a:rPr lang="en-US" smtClean="0"/>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90272-0606-4160-BDE3-0C877CD797E7}" type="slidenum">
              <a:rPr lang="en-US" smtClean="0"/>
              <a:t>‹#›</a:t>
            </a:fld>
            <a:endParaRPr lang="en-US"/>
          </a:p>
        </p:txBody>
      </p:sp>
    </p:spTree>
    <p:extLst>
      <p:ext uri="{BB962C8B-B14F-4D97-AF65-F5344CB8AC3E}">
        <p14:creationId xmlns:p14="http://schemas.microsoft.com/office/powerpoint/2010/main" val="2414641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http://www.biologyreference.com/Bl-Ce/Body-Cavities.html</a:t>
            </a:r>
            <a:endParaRPr lang="en-US"/>
          </a:p>
        </p:txBody>
      </p:sp>
      <p:sp>
        <p:nvSpPr>
          <p:cNvPr id="4" name="Slide Number Placeholder 3"/>
          <p:cNvSpPr>
            <a:spLocks noGrp="1"/>
          </p:cNvSpPr>
          <p:nvPr>
            <p:ph type="sldNum" sz="quarter" idx="10"/>
          </p:nvPr>
        </p:nvSpPr>
        <p:spPr/>
        <p:txBody>
          <a:bodyPr/>
          <a:lstStyle/>
          <a:p>
            <a:fld id="{4FA90272-0606-4160-BDE3-0C877CD797E7}" type="slidenum">
              <a:rPr lang="en-US" smtClean="0"/>
              <a:t>33</a:t>
            </a:fld>
            <a:endParaRPr lang="en-US"/>
          </a:p>
        </p:txBody>
      </p:sp>
    </p:spTree>
    <p:extLst>
      <p:ext uri="{BB962C8B-B14F-4D97-AF65-F5344CB8AC3E}">
        <p14:creationId xmlns:p14="http://schemas.microsoft.com/office/powerpoint/2010/main" val="1806412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247429-A484-49ED-9789-3F956163BAB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3180561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47429-A484-49ED-9789-3F956163BAB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109598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47429-A484-49ED-9789-3F956163BAB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4959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247429-A484-49ED-9789-3F956163BAB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218552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247429-A484-49ED-9789-3F956163BAB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119591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247429-A484-49ED-9789-3F956163BAB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2351033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247429-A484-49ED-9789-3F956163BABB}"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2997667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247429-A484-49ED-9789-3F956163BABB}"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328912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247429-A484-49ED-9789-3F956163BABB}"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2062549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47429-A484-49ED-9789-3F956163BAB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302237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247429-A484-49ED-9789-3F956163BAB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F1F1C-0311-4DDF-BCD8-15EBCB2486CF}" type="slidenum">
              <a:rPr lang="en-US" smtClean="0"/>
              <a:t>‹#›</a:t>
            </a:fld>
            <a:endParaRPr lang="en-US"/>
          </a:p>
        </p:txBody>
      </p:sp>
    </p:spTree>
    <p:extLst>
      <p:ext uri="{BB962C8B-B14F-4D97-AF65-F5344CB8AC3E}">
        <p14:creationId xmlns:p14="http://schemas.microsoft.com/office/powerpoint/2010/main" val="390910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47429-A484-49ED-9789-3F956163BABB}" type="datetimeFigureOut">
              <a:rPr lang="en-US" smtClean="0"/>
              <a:t>5/11/2016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F1F1C-0311-4DDF-BCD8-15EBCB2486CF}" type="slidenum">
              <a:rPr lang="en-US" smtClean="0"/>
              <a:t>‹#›</a:t>
            </a:fld>
            <a:endParaRPr lang="en-US"/>
          </a:p>
        </p:txBody>
      </p:sp>
    </p:spTree>
    <p:extLst>
      <p:ext uri="{BB962C8B-B14F-4D97-AF65-F5344CB8AC3E}">
        <p14:creationId xmlns:p14="http://schemas.microsoft.com/office/powerpoint/2010/main" val="1670647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nnerbody.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iteachbio.com/Anatomy-Physiology/anat-phy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iteachbio.com/Anatomy-Physiology/anat-phys.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biologyreference.com/knowledge/Diagram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biologyreference.com/Bl-Ce/Body-Cavities.html#ixzz45uZK8n2o" TargetMode="External"/><Relationship Id="rId5" Type="http://schemas.openxmlformats.org/officeDocument/2006/relationships/hyperlink" Target="http://www.biologyreference.com/knowledge/Reproduction.html" TargetMode="External"/><Relationship Id="rId4" Type="http://schemas.openxmlformats.org/officeDocument/2006/relationships/hyperlink" Target="http://www.biologyreference.com/knowledge/Body_cavity.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iteachbio.com/Anatomy-Physiology/anat-phy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iteachbio.com/Anatomy-Physiology/anat-phys.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tudy.com/academy/topic/human-anatomy.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iteachbio.com/Anatomy-Physiology/anat-phys.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tudy.com/academy/topic/human-anatomy.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iteachbio.com/Anatomy-Physiology/anat-phys.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tudy.com/academy/topic/human-anatomy.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iteachbio.com/Anatomy-Physiology/anat-phys.html"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tudy.com/academy/topic/human-anatomy.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iteachbio.com/Anatomy-Physiology/anat-phys.htm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tudy.com/academy/topic/human-anatomy.html"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Physiology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018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err="1" smtClean="0"/>
              <a:t>Nepris</a:t>
            </a:r>
            <a:r>
              <a:rPr lang="en-US" dirty="0" smtClean="0"/>
              <a:t> – human physiology anatomy video</a:t>
            </a:r>
          </a:p>
        </p:txBody>
      </p:sp>
    </p:spTree>
    <p:extLst>
      <p:ext uri="{BB962C8B-B14F-4D97-AF65-F5344CB8AC3E}">
        <p14:creationId xmlns:p14="http://schemas.microsoft.com/office/powerpoint/2010/main" val="272051994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(5-9-16)</a:t>
            </a:r>
            <a:endParaRPr lang="en-US" dirty="0"/>
          </a:p>
        </p:txBody>
      </p:sp>
      <p:sp>
        <p:nvSpPr>
          <p:cNvPr id="3" name="Content Placeholder 2"/>
          <p:cNvSpPr>
            <a:spLocks noGrp="1"/>
          </p:cNvSpPr>
          <p:nvPr>
            <p:ph idx="1"/>
          </p:nvPr>
        </p:nvSpPr>
        <p:spPr/>
        <p:txBody>
          <a:bodyPr numCol="1"/>
          <a:lstStyle/>
          <a:p>
            <a:r>
              <a:rPr lang="en-US" dirty="0" smtClean="0"/>
              <a:t>Explain the hypothesis for your lab and why you developed that hypothesis.</a:t>
            </a:r>
          </a:p>
        </p:txBody>
      </p:sp>
    </p:spTree>
    <p:extLst>
      <p:ext uri="{BB962C8B-B14F-4D97-AF65-F5344CB8AC3E}">
        <p14:creationId xmlns:p14="http://schemas.microsoft.com/office/powerpoint/2010/main" val="41602844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endParaRPr lang="en-US" dirty="0" smtClean="0"/>
          </a:p>
        </p:txBody>
      </p:sp>
    </p:spTree>
    <p:extLst>
      <p:ext uri="{BB962C8B-B14F-4D97-AF65-F5344CB8AC3E}">
        <p14:creationId xmlns:p14="http://schemas.microsoft.com/office/powerpoint/2010/main" val="86776816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174983086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(5-10-16)</a:t>
            </a:r>
            <a:endParaRPr lang="en-US" dirty="0"/>
          </a:p>
        </p:txBody>
      </p:sp>
      <p:sp>
        <p:nvSpPr>
          <p:cNvPr id="3" name="Content Placeholder 2"/>
          <p:cNvSpPr>
            <a:spLocks noGrp="1"/>
          </p:cNvSpPr>
          <p:nvPr>
            <p:ph idx="1"/>
          </p:nvPr>
        </p:nvSpPr>
        <p:spPr/>
        <p:txBody>
          <a:bodyPr numCol="1"/>
          <a:lstStyle/>
          <a:p>
            <a:r>
              <a:rPr lang="en-US" dirty="0" smtClean="0"/>
              <a:t>Describe some of the research that you have done about your lab or topics related to your lab. What are some interesting pieces of information that you are finding about your lab topic?</a:t>
            </a:r>
          </a:p>
        </p:txBody>
      </p:sp>
    </p:spTree>
    <p:extLst>
      <p:ext uri="{BB962C8B-B14F-4D97-AF65-F5344CB8AC3E}">
        <p14:creationId xmlns:p14="http://schemas.microsoft.com/office/powerpoint/2010/main" val="139538747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endParaRPr lang="en-US" dirty="0" smtClean="0"/>
          </a:p>
        </p:txBody>
      </p:sp>
    </p:spTree>
    <p:extLst>
      <p:ext uri="{BB962C8B-B14F-4D97-AF65-F5344CB8AC3E}">
        <p14:creationId xmlns:p14="http://schemas.microsoft.com/office/powerpoint/2010/main" val="233005450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275732253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(5-11-16)</a:t>
            </a:r>
            <a:endParaRPr lang="en-US" dirty="0"/>
          </a:p>
        </p:txBody>
      </p:sp>
      <p:sp>
        <p:nvSpPr>
          <p:cNvPr id="3" name="Content Placeholder 2"/>
          <p:cNvSpPr>
            <a:spLocks noGrp="1"/>
          </p:cNvSpPr>
          <p:nvPr>
            <p:ph idx="1"/>
          </p:nvPr>
        </p:nvSpPr>
        <p:spPr/>
        <p:txBody>
          <a:bodyPr numCol="1"/>
          <a:lstStyle/>
          <a:p>
            <a:r>
              <a:rPr lang="en-US" dirty="0" smtClean="0"/>
              <a:t>Rate yourself on your group participation so far on a scale of 1-10. (1 = poor, 10 = excellent)</a:t>
            </a:r>
          </a:p>
          <a:p>
            <a:r>
              <a:rPr lang="en-US" dirty="0" smtClean="0"/>
              <a:t>Please be honest, I want you to show me these instead of discussing this information as a class.</a:t>
            </a:r>
          </a:p>
          <a:p>
            <a:endParaRPr lang="en-US" dirty="0" smtClean="0"/>
          </a:p>
        </p:txBody>
      </p:sp>
    </p:spTree>
    <p:extLst>
      <p:ext uri="{BB962C8B-B14F-4D97-AF65-F5344CB8AC3E}">
        <p14:creationId xmlns:p14="http://schemas.microsoft.com/office/powerpoint/2010/main" val="2485841106"/>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endParaRPr lang="en-US" dirty="0" smtClean="0"/>
          </a:p>
        </p:txBody>
      </p:sp>
    </p:spTree>
    <p:extLst>
      <p:ext uri="{BB962C8B-B14F-4D97-AF65-F5344CB8AC3E}">
        <p14:creationId xmlns:p14="http://schemas.microsoft.com/office/powerpoint/2010/main" val="196735856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105849624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(5-12-16)</a:t>
            </a:r>
            <a:endParaRPr lang="en-US" dirty="0"/>
          </a:p>
        </p:txBody>
      </p:sp>
      <p:sp>
        <p:nvSpPr>
          <p:cNvPr id="3" name="Content Placeholder 2"/>
          <p:cNvSpPr>
            <a:spLocks noGrp="1"/>
          </p:cNvSpPr>
          <p:nvPr>
            <p:ph idx="1"/>
          </p:nvPr>
        </p:nvSpPr>
        <p:spPr/>
        <p:txBody>
          <a:bodyPr numCol="1"/>
          <a:lstStyle/>
          <a:p>
            <a:r>
              <a:rPr lang="en-US" dirty="0" smtClean="0"/>
              <a:t>Identify which days this week will be devoted to analyzing data and which days you will work on your paper.</a:t>
            </a:r>
          </a:p>
        </p:txBody>
      </p:sp>
    </p:spTree>
    <p:extLst>
      <p:ext uri="{BB962C8B-B14F-4D97-AF65-F5344CB8AC3E}">
        <p14:creationId xmlns:p14="http://schemas.microsoft.com/office/powerpoint/2010/main" val="2449576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r>
              <a:rPr lang="en-US" dirty="0" smtClean="0"/>
              <a:t>Students will conduct research on a body system to explain structure and function</a:t>
            </a:r>
          </a:p>
        </p:txBody>
      </p:sp>
    </p:spTree>
    <p:extLst>
      <p:ext uri="{BB962C8B-B14F-4D97-AF65-F5344CB8AC3E}">
        <p14:creationId xmlns:p14="http://schemas.microsoft.com/office/powerpoint/2010/main" val="238110199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r>
              <a:rPr lang="en-US" dirty="0" smtClean="0"/>
              <a:t>Lab</a:t>
            </a:r>
          </a:p>
          <a:p>
            <a:r>
              <a:rPr lang="en-US" dirty="0" smtClean="0"/>
              <a:t>Data Analysis</a:t>
            </a:r>
          </a:p>
        </p:txBody>
      </p:sp>
    </p:spTree>
    <p:extLst>
      <p:ext uri="{BB962C8B-B14F-4D97-AF65-F5344CB8AC3E}">
        <p14:creationId xmlns:p14="http://schemas.microsoft.com/office/powerpoint/2010/main" val="311745218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229678907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a:t>
            </a:r>
            <a:r>
              <a:rPr lang="en-US" smtClean="0"/>
              <a:t>(5-13-16)</a:t>
            </a:r>
            <a:endParaRPr lang="en-US" dirty="0"/>
          </a:p>
        </p:txBody>
      </p:sp>
      <p:sp>
        <p:nvSpPr>
          <p:cNvPr id="3" name="Content Placeholder 2"/>
          <p:cNvSpPr>
            <a:spLocks noGrp="1"/>
          </p:cNvSpPr>
          <p:nvPr>
            <p:ph idx="1"/>
          </p:nvPr>
        </p:nvSpPr>
        <p:spPr/>
        <p:txBody>
          <a:bodyPr numCol="1"/>
          <a:lstStyle/>
          <a:p>
            <a:r>
              <a:rPr lang="en-US" dirty="0" smtClean="0"/>
              <a:t>Which parts of the paper </a:t>
            </a:r>
            <a:r>
              <a:rPr lang="en-US" dirty="0" smtClean="0"/>
              <a:t>are the </a:t>
            </a:r>
            <a:r>
              <a:rPr lang="en-US" dirty="0" smtClean="0"/>
              <a:t>most difficult aspects to complete? Develop a plan to overcome those difficulties.</a:t>
            </a:r>
          </a:p>
        </p:txBody>
      </p:sp>
    </p:spTree>
    <p:extLst>
      <p:ext uri="{BB962C8B-B14F-4D97-AF65-F5344CB8AC3E}">
        <p14:creationId xmlns:p14="http://schemas.microsoft.com/office/powerpoint/2010/main" val="270398564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r>
              <a:rPr lang="en-US" dirty="0" smtClean="0"/>
              <a:t>Lab</a:t>
            </a:r>
          </a:p>
          <a:p>
            <a:r>
              <a:rPr lang="en-US" dirty="0" smtClean="0"/>
              <a:t>Data Analysis</a:t>
            </a:r>
          </a:p>
        </p:txBody>
      </p:sp>
    </p:spTree>
    <p:extLst>
      <p:ext uri="{BB962C8B-B14F-4D97-AF65-F5344CB8AC3E}">
        <p14:creationId xmlns:p14="http://schemas.microsoft.com/office/powerpoint/2010/main" val="313790986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131561273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(5-6-15)</a:t>
            </a:r>
            <a:endParaRPr lang="en-US" dirty="0"/>
          </a:p>
        </p:txBody>
      </p:sp>
      <p:sp>
        <p:nvSpPr>
          <p:cNvPr id="3" name="Content Placeholder 2"/>
          <p:cNvSpPr>
            <a:spLocks noGrp="1"/>
          </p:cNvSpPr>
          <p:nvPr>
            <p:ph idx="1"/>
          </p:nvPr>
        </p:nvSpPr>
        <p:spPr/>
        <p:txBody>
          <a:bodyPr numCol="1"/>
          <a:lstStyle/>
          <a:p>
            <a:r>
              <a:rPr lang="en-US" dirty="0" smtClean="0"/>
              <a:t>Are there any unique or unexpected results that you are finding in your analysis of your results?</a:t>
            </a:r>
          </a:p>
        </p:txBody>
      </p:sp>
    </p:spTree>
    <p:extLst>
      <p:ext uri="{BB962C8B-B14F-4D97-AF65-F5344CB8AC3E}">
        <p14:creationId xmlns:p14="http://schemas.microsoft.com/office/powerpoint/2010/main" val="426776883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r>
              <a:rPr lang="en-US" dirty="0" smtClean="0"/>
              <a:t>Lab</a:t>
            </a:r>
          </a:p>
          <a:p>
            <a:r>
              <a:rPr lang="en-US" dirty="0" smtClean="0"/>
              <a:t>Data Analysis</a:t>
            </a:r>
          </a:p>
        </p:txBody>
      </p:sp>
    </p:spTree>
    <p:extLst>
      <p:ext uri="{BB962C8B-B14F-4D97-AF65-F5344CB8AC3E}">
        <p14:creationId xmlns:p14="http://schemas.microsoft.com/office/powerpoint/2010/main" val="78075212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99260349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(5-7-15)</a:t>
            </a:r>
            <a:endParaRPr lang="en-US" dirty="0"/>
          </a:p>
        </p:txBody>
      </p:sp>
      <p:sp>
        <p:nvSpPr>
          <p:cNvPr id="3" name="Content Placeholder 2"/>
          <p:cNvSpPr>
            <a:spLocks noGrp="1"/>
          </p:cNvSpPr>
          <p:nvPr>
            <p:ph idx="1"/>
          </p:nvPr>
        </p:nvSpPr>
        <p:spPr/>
        <p:txBody>
          <a:bodyPr numCol="1"/>
          <a:lstStyle/>
          <a:p>
            <a:r>
              <a:rPr lang="en-US" dirty="0" smtClean="0"/>
              <a:t>Did any errors occur during your experiment? If so, explain how those errors can be avoided in the future and how your data was affected due to those errors.</a:t>
            </a:r>
          </a:p>
        </p:txBody>
      </p:sp>
    </p:spTree>
    <p:extLst>
      <p:ext uri="{BB962C8B-B14F-4D97-AF65-F5344CB8AC3E}">
        <p14:creationId xmlns:p14="http://schemas.microsoft.com/office/powerpoint/2010/main" val="220722310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r>
              <a:rPr lang="en-US" dirty="0" smtClean="0"/>
              <a:t>Lab</a:t>
            </a:r>
          </a:p>
          <a:p>
            <a:r>
              <a:rPr lang="en-US" dirty="0" smtClean="0"/>
              <a:t>Data Analysis</a:t>
            </a:r>
          </a:p>
        </p:txBody>
      </p:sp>
    </p:spTree>
    <p:extLst>
      <p:ext uri="{BB962C8B-B14F-4D97-AF65-F5344CB8AC3E}">
        <p14:creationId xmlns:p14="http://schemas.microsoft.com/office/powerpoint/2010/main" val="1171576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(4-7-16)</a:t>
            </a:r>
            <a:endParaRPr lang="en-US" dirty="0"/>
          </a:p>
        </p:txBody>
      </p:sp>
      <p:sp>
        <p:nvSpPr>
          <p:cNvPr id="3" name="Content Placeholder 2"/>
          <p:cNvSpPr>
            <a:spLocks noGrp="1"/>
          </p:cNvSpPr>
          <p:nvPr>
            <p:ph idx="1"/>
          </p:nvPr>
        </p:nvSpPr>
        <p:spPr/>
        <p:txBody>
          <a:bodyPr numCol="1"/>
          <a:lstStyle/>
          <a:p>
            <a:r>
              <a:rPr lang="en-US" dirty="0" smtClean="0"/>
              <a:t>For your body system, explain some of the regulatory processes involved in keeping the system functioning properly.</a:t>
            </a:r>
          </a:p>
        </p:txBody>
      </p:sp>
    </p:spTree>
    <p:extLst>
      <p:ext uri="{BB962C8B-B14F-4D97-AF65-F5344CB8AC3E}">
        <p14:creationId xmlns:p14="http://schemas.microsoft.com/office/powerpoint/2010/main" val="12333438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266033895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a:t>
            </a:r>
            <a:r>
              <a:rPr lang="en-US" smtClean="0"/>
              <a:t>(5-8-15</a:t>
            </a:r>
            <a:r>
              <a:rPr lang="en-US" dirty="0" smtClean="0"/>
              <a:t>)</a:t>
            </a:r>
            <a:endParaRPr lang="en-US" dirty="0"/>
          </a:p>
        </p:txBody>
      </p:sp>
      <p:sp>
        <p:nvSpPr>
          <p:cNvPr id="3" name="Content Placeholder 2"/>
          <p:cNvSpPr>
            <a:spLocks noGrp="1"/>
          </p:cNvSpPr>
          <p:nvPr>
            <p:ph idx="1"/>
          </p:nvPr>
        </p:nvSpPr>
        <p:spPr/>
        <p:txBody>
          <a:bodyPr numCol="1"/>
          <a:lstStyle/>
          <a:p>
            <a:r>
              <a:rPr lang="en-US" dirty="0" smtClean="0"/>
              <a:t>Explain some of your results and what those results mean. Try to think of some health benefits of the results that you are finding in </a:t>
            </a:r>
            <a:r>
              <a:rPr lang="en-US" smtClean="0"/>
              <a:t>your experiment.</a:t>
            </a:r>
            <a:endParaRPr lang="en-US" dirty="0" smtClean="0"/>
          </a:p>
        </p:txBody>
      </p:sp>
    </p:spTree>
    <p:extLst>
      <p:ext uri="{BB962C8B-B14F-4D97-AF65-F5344CB8AC3E}">
        <p14:creationId xmlns:p14="http://schemas.microsoft.com/office/powerpoint/2010/main" val="109155788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r>
              <a:rPr lang="en-US" dirty="0" smtClean="0"/>
              <a:t>Lab</a:t>
            </a:r>
          </a:p>
          <a:p>
            <a:r>
              <a:rPr lang="en-US" dirty="0" smtClean="0"/>
              <a:t>Data Analysis</a:t>
            </a:r>
          </a:p>
        </p:txBody>
      </p:sp>
    </p:spTree>
    <p:extLst>
      <p:ext uri="{BB962C8B-B14F-4D97-AF65-F5344CB8AC3E}">
        <p14:creationId xmlns:p14="http://schemas.microsoft.com/office/powerpoint/2010/main" val="1753819985"/>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292200904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(5-11-15)</a:t>
            </a:r>
            <a:endParaRPr lang="en-US" dirty="0"/>
          </a:p>
        </p:txBody>
      </p:sp>
      <p:sp>
        <p:nvSpPr>
          <p:cNvPr id="3" name="Content Placeholder 2"/>
          <p:cNvSpPr>
            <a:spLocks noGrp="1"/>
          </p:cNvSpPr>
          <p:nvPr>
            <p:ph idx="1"/>
          </p:nvPr>
        </p:nvSpPr>
        <p:spPr/>
        <p:txBody>
          <a:bodyPr numCol="1"/>
          <a:lstStyle/>
          <a:p>
            <a:r>
              <a:rPr lang="en-US" dirty="0" smtClean="0"/>
              <a:t>NO SCHOOL!!</a:t>
            </a:r>
          </a:p>
        </p:txBody>
      </p:sp>
    </p:spTree>
    <p:extLst>
      <p:ext uri="{BB962C8B-B14F-4D97-AF65-F5344CB8AC3E}">
        <p14:creationId xmlns:p14="http://schemas.microsoft.com/office/powerpoint/2010/main" val="272946402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r>
              <a:rPr lang="en-US" dirty="0" smtClean="0"/>
              <a:t>Lab</a:t>
            </a:r>
          </a:p>
          <a:p>
            <a:r>
              <a:rPr lang="en-US" dirty="0" smtClean="0"/>
              <a:t>Data Analysis</a:t>
            </a:r>
          </a:p>
        </p:txBody>
      </p:sp>
    </p:spTree>
    <p:extLst>
      <p:ext uri="{BB962C8B-B14F-4D97-AF65-F5344CB8AC3E}">
        <p14:creationId xmlns:p14="http://schemas.microsoft.com/office/powerpoint/2010/main" val="16240069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373495707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(5-12-15)</a:t>
            </a:r>
            <a:endParaRPr lang="en-US" dirty="0"/>
          </a:p>
        </p:txBody>
      </p:sp>
      <p:sp>
        <p:nvSpPr>
          <p:cNvPr id="3" name="Content Placeholder 2"/>
          <p:cNvSpPr>
            <a:spLocks noGrp="1"/>
          </p:cNvSpPr>
          <p:nvPr>
            <p:ph idx="1"/>
          </p:nvPr>
        </p:nvSpPr>
        <p:spPr/>
        <p:txBody>
          <a:bodyPr numCol="1"/>
          <a:lstStyle/>
          <a:p>
            <a:r>
              <a:rPr lang="en-US" dirty="0" smtClean="0"/>
              <a:t>Write down what you think was the easiest thing about your lab report and what was the hardest thing</a:t>
            </a:r>
          </a:p>
        </p:txBody>
      </p:sp>
    </p:spTree>
    <p:extLst>
      <p:ext uri="{BB962C8B-B14F-4D97-AF65-F5344CB8AC3E}">
        <p14:creationId xmlns:p14="http://schemas.microsoft.com/office/powerpoint/2010/main" val="154992204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r>
              <a:rPr lang="en-US" dirty="0" smtClean="0"/>
              <a:t>Lab</a:t>
            </a:r>
          </a:p>
          <a:p>
            <a:r>
              <a:rPr lang="en-US" dirty="0" smtClean="0"/>
              <a:t>Data Analysis</a:t>
            </a:r>
          </a:p>
        </p:txBody>
      </p:sp>
    </p:spTree>
    <p:extLst>
      <p:ext uri="{BB962C8B-B14F-4D97-AF65-F5344CB8AC3E}">
        <p14:creationId xmlns:p14="http://schemas.microsoft.com/office/powerpoint/2010/main" val="1805158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1668738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endParaRPr lang="en-US" dirty="0"/>
          </a:p>
          <a:p>
            <a:r>
              <a:rPr lang="en-US" dirty="0" smtClean="0"/>
              <a:t>Body systems project</a:t>
            </a:r>
          </a:p>
        </p:txBody>
      </p:sp>
    </p:spTree>
    <p:extLst>
      <p:ext uri="{BB962C8B-B14F-4D97-AF65-F5344CB8AC3E}">
        <p14:creationId xmlns:p14="http://schemas.microsoft.com/office/powerpoint/2010/main" val="185586688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(5-13-15)</a:t>
            </a:r>
            <a:endParaRPr lang="en-US" dirty="0"/>
          </a:p>
        </p:txBody>
      </p:sp>
      <p:sp>
        <p:nvSpPr>
          <p:cNvPr id="3" name="Content Placeholder 2"/>
          <p:cNvSpPr>
            <a:spLocks noGrp="1"/>
          </p:cNvSpPr>
          <p:nvPr>
            <p:ph idx="1"/>
          </p:nvPr>
        </p:nvSpPr>
        <p:spPr/>
        <p:txBody>
          <a:bodyPr numCol="1"/>
          <a:lstStyle/>
          <a:p>
            <a:r>
              <a:rPr lang="en-US" dirty="0" smtClean="0"/>
              <a:t>Write down one thing that was difficult but still helped you learn about the human physiology unit</a:t>
            </a:r>
          </a:p>
        </p:txBody>
      </p:sp>
    </p:spTree>
    <p:extLst>
      <p:ext uri="{BB962C8B-B14F-4D97-AF65-F5344CB8AC3E}">
        <p14:creationId xmlns:p14="http://schemas.microsoft.com/office/powerpoint/2010/main" val="1294949856"/>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r>
              <a:rPr lang="en-US" dirty="0" smtClean="0"/>
              <a:t>Lab</a:t>
            </a:r>
          </a:p>
          <a:p>
            <a:r>
              <a:rPr lang="en-US" dirty="0" smtClean="0"/>
              <a:t>Data Analysis</a:t>
            </a:r>
          </a:p>
        </p:txBody>
      </p:sp>
    </p:spTree>
    <p:extLst>
      <p:ext uri="{BB962C8B-B14F-4D97-AF65-F5344CB8AC3E}">
        <p14:creationId xmlns:p14="http://schemas.microsoft.com/office/powerpoint/2010/main" val="195164836"/>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427174475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(5-14-15)</a:t>
            </a:r>
            <a:endParaRPr lang="en-US" dirty="0"/>
          </a:p>
        </p:txBody>
      </p:sp>
      <p:sp>
        <p:nvSpPr>
          <p:cNvPr id="3" name="Content Placeholder 2"/>
          <p:cNvSpPr>
            <a:spLocks noGrp="1"/>
          </p:cNvSpPr>
          <p:nvPr>
            <p:ph idx="1"/>
          </p:nvPr>
        </p:nvSpPr>
        <p:spPr/>
        <p:txBody>
          <a:bodyPr numCol="1"/>
          <a:lstStyle/>
          <a:p>
            <a:r>
              <a:rPr lang="en-US" dirty="0"/>
              <a:t>Write down one thing that you thought you did really well during this semester that helped you take responsibility for your own grade.</a:t>
            </a:r>
          </a:p>
          <a:p>
            <a:endParaRPr lang="en-US" dirty="0" smtClean="0"/>
          </a:p>
        </p:txBody>
      </p:sp>
    </p:spTree>
    <p:extLst>
      <p:ext uri="{BB962C8B-B14F-4D97-AF65-F5344CB8AC3E}">
        <p14:creationId xmlns:p14="http://schemas.microsoft.com/office/powerpoint/2010/main" val="162951047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r>
              <a:rPr lang="en-US" dirty="0" smtClean="0"/>
              <a:t>Lab</a:t>
            </a:r>
          </a:p>
          <a:p>
            <a:r>
              <a:rPr lang="en-US" dirty="0" smtClean="0"/>
              <a:t>Data Analysis</a:t>
            </a:r>
          </a:p>
        </p:txBody>
      </p:sp>
    </p:spTree>
    <p:extLst>
      <p:ext uri="{BB962C8B-B14F-4D97-AF65-F5344CB8AC3E}">
        <p14:creationId xmlns:p14="http://schemas.microsoft.com/office/powerpoint/2010/main" val="2133818595"/>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191047438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a:t>
            </a:r>
            <a:r>
              <a:rPr lang="en-US" smtClean="0"/>
              <a:t>(5-15-15</a:t>
            </a:r>
            <a:r>
              <a:rPr lang="en-US" dirty="0" smtClean="0"/>
              <a:t>)</a:t>
            </a:r>
            <a:endParaRPr lang="en-US" dirty="0"/>
          </a:p>
        </p:txBody>
      </p:sp>
      <p:sp>
        <p:nvSpPr>
          <p:cNvPr id="3" name="Content Placeholder 2"/>
          <p:cNvSpPr>
            <a:spLocks noGrp="1"/>
          </p:cNvSpPr>
          <p:nvPr>
            <p:ph idx="1"/>
          </p:nvPr>
        </p:nvSpPr>
        <p:spPr/>
        <p:txBody>
          <a:bodyPr numCol="1"/>
          <a:lstStyle/>
          <a:p>
            <a:r>
              <a:rPr lang="en-US" dirty="0"/>
              <a:t>Write down one thing that was difficult about the past semester but that still helped you learn.</a:t>
            </a:r>
          </a:p>
          <a:p>
            <a:endParaRPr lang="en-US" dirty="0" smtClean="0"/>
          </a:p>
        </p:txBody>
      </p:sp>
    </p:spTree>
    <p:extLst>
      <p:ext uri="{BB962C8B-B14F-4D97-AF65-F5344CB8AC3E}">
        <p14:creationId xmlns:p14="http://schemas.microsoft.com/office/powerpoint/2010/main" val="177279306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r>
              <a:rPr lang="en-US" dirty="0" smtClean="0"/>
              <a:t>Lab</a:t>
            </a:r>
          </a:p>
          <a:p>
            <a:r>
              <a:rPr lang="en-US" dirty="0" smtClean="0"/>
              <a:t>Data Analysis</a:t>
            </a:r>
          </a:p>
        </p:txBody>
      </p:sp>
    </p:spTree>
    <p:extLst>
      <p:ext uri="{BB962C8B-B14F-4D97-AF65-F5344CB8AC3E}">
        <p14:creationId xmlns:p14="http://schemas.microsoft.com/office/powerpoint/2010/main" val="365011475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4004368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r>
              <a:rPr lang="en-US" dirty="0"/>
              <a:t>Students will conduct research on a body system to explain structure and function</a:t>
            </a:r>
          </a:p>
          <a:p>
            <a:endParaRPr lang="en-US" dirty="0" smtClean="0"/>
          </a:p>
        </p:txBody>
      </p:sp>
    </p:spTree>
    <p:extLst>
      <p:ext uri="{BB962C8B-B14F-4D97-AF65-F5344CB8AC3E}">
        <p14:creationId xmlns:p14="http://schemas.microsoft.com/office/powerpoint/2010/main" val="3876444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website!!</a:t>
            </a:r>
            <a:endParaRPr lang="en-US" dirty="0"/>
          </a:p>
        </p:txBody>
      </p:sp>
      <p:sp>
        <p:nvSpPr>
          <p:cNvPr id="3" name="Content Placeholder 2"/>
          <p:cNvSpPr>
            <a:spLocks noGrp="1"/>
          </p:cNvSpPr>
          <p:nvPr>
            <p:ph idx="1"/>
          </p:nvPr>
        </p:nvSpPr>
        <p:spPr/>
        <p:txBody>
          <a:bodyPr/>
          <a:lstStyle/>
          <a:p>
            <a:r>
              <a:rPr lang="en-US" dirty="0" smtClean="0">
                <a:hlinkClick r:id="rId2"/>
              </a:rPr>
              <a:t>www.innerbody.com</a:t>
            </a:r>
            <a:endParaRPr lang="en-US" dirty="0" smtClean="0"/>
          </a:p>
          <a:p>
            <a:endParaRPr lang="en-US" dirty="0"/>
          </a:p>
        </p:txBody>
      </p:sp>
    </p:spTree>
    <p:extLst>
      <p:ext uri="{BB962C8B-B14F-4D97-AF65-F5344CB8AC3E}">
        <p14:creationId xmlns:p14="http://schemas.microsoft.com/office/powerpoint/2010/main" val="3281490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(4-8-16)</a:t>
            </a:r>
            <a:endParaRPr lang="en-US" dirty="0"/>
          </a:p>
        </p:txBody>
      </p:sp>
      <p:sp>
        <p:nvSpPr>
          <p:cNvPr id="3" name="Content Placeholder 2"/>
          <p:cNvSpPr>
            <a:spLocks noGrp="1"/>
          </p:cNvSpPr>
          <p:nvPr>
            <p:ph idx="1"/>
          </p:nvPr>
        </p:nvSpPr>
        <p:spPr/>
        <p:txBody>
          <a:bodyPr numCol="1"/>
          <a:lstStyle/>
          <a:p>
            <a:r>
              <a:rPr lang="en-US" dirty="0" smtClean="0"/>
              <a:t>Explain the function of some of the major organs involved in your body system. Identify how that body system function might be different if different structures </a:t>
            </a:r>
            <a:r>
              <a:rPr lang="en-US" smtClean="0"/>
              <a:t>were involved.</a:t>
            </a:r>
            <a:endParaRPr lang="en-US" dirty="0" smtClean="0"/>
          </a:p>
        </p:txBody>
      </p:sp>
    </p:spTree>
    <p:extLst>
      <p:ext uri="{BB962C8B-B14F-4D97-AF65-F5344CB8AC3E}">
        <p14:creationId xmlns:p14="http://schemas.microsoft.com/office/powerpoint/2010/main" val="2162726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Body systems project</a:t>
            </a:r>
          </a:p>
        </p:txBody>
      </p:sp>
    </p:spTree>
    <p:extLst>
      <p:ext uri="{BB962C8B-B14F-4D97-AF65-F5344CB8AC3E}">
        <p14:creationId xmlns:p14="http://schemas.microsoft.com/office/powerpoint/2010/main" val="3783115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r>
              <a:rPr lang="en-US" dirty="0"/>
              <a:t>Students will conduct research on a body system to explain structure and function</a:t>
            </a:r>
          </a:p>
          <a:p>
            <a:endParaRPr lang="en-US" dirty="0" smtClean="0"/>
          </a:p>
        </p:txBody>
      </p:sp>
    </p:spTree>
    <p:extLst>
      <p:ext uri="{BB962C8B-B14F-4D97-AF65-F5344CB8AC3E}">
        <p14:creationId xmlns:p14="http://schemas.microsoft.com/office/powerpoint/2010/main" val="3130092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(4-11-16)</a:t>
            </a:r>
            <a:endParaRPr lang="en-US" dirty="0"/>
          </a:p>
        </p:txBody>
      </p:sp>
      <p:sp>
        <p:nvSpPr>
          <p:cNvPr id="3" name="Content Placeholder 2"/>
          <p:cNvSpPr>
            <a:spLocks noGrp="1"/>
          </p:cNvSpPr>
          <p:nvPr>
            <p:ph idx="1"/>
          </p:nvPr>
        </p:nvSpPr>
        <p:spPr/>
        <p:txBody>
          <a:bodyPr numCol="1"/>
          <a:lstStyle/>
          <a:p>
            <a:r>
              <a:rPr lang="en-US" dirty="0" smtClean="0"/>
              <a:t>Explain what aspects of this project went well and helped you learn more about your body system.</a:t>
            </a:r>
          </a:p>
        </p:txBody>
      </p:sp>
    </p:spTree>
    <p:extLst>
      <p:ext uri="{BB962C8B-B14F-4D97-AF65-F5344CB8AC3E}">
        <p14:creationId xmlns:p14="http://schemas.microsoft.com/office/powerpoint/2010/main" val="545794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(4-4-16)</a:t>
            </a:r>
            <a:endParaRPr lang="en-US" dirty="0"/>
          </a:p>
        </p:txBody>
      </p:sp>
      <p:sp>
        <p:nvSpPr>
          <p:cNvPr id="3" name="Content Placeholder 2"/>
          <p:cNvSpPr>
            <a:spLocks noGrp="1"/>
          </p:cNvSpPr>
          <p:nvPr>
            <p:ph idx="1"/>
          </p:nvPr>
        </p:nvSpPr>
        <p:spPr/>
        <p:txBody>
          <a:bodyPr numCol="1"/>
          <a:lstStyle/>
          <a:p>
            <a:r>
              <a:rPr lang="en-US" dirty="0" smtClean="0"/>
              <a:t>Explain what you think the difference is between anatomy and physiology.</a:t>
            </a:r>
          </a:p>
        </p:txBody>
      </p:sp>
    </p:spTree>
    <p:extLst>
      <p:ext uri="{BB962C8B-B14F-4D97-AF65-F5344CB8AC3E}">
        <p14:creationId xmlns:p14="http://schemas.microsoft.com/office/powerpoint/2010/main" val="210123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Body systems project</a:t>
            </a:r>
          </a:p>
        </p:txBody>
      </p:sp>
    </p:spTree>
    <p:extLst>
      <p:ext uri="{BB962C8B-B14F-4D97-AF65-F5344CB8AC3E}">
        <p14:creationId xmlns:p14="http://schemas.microsoft.com/office/powerpoint/2010/main" val="4045337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r>
              <a:rPr lang="en-US" dirty="0"/>
              <a:t>Students will conduct research on a body system to explain structure and function</a:t>
            </a:r>
          </a:p>
          <a:p>
            <a:endParaRPr lang="en-US" dirty="0" smtClean="0"/>
          </a:p>
        </p:txBody>
      </p:sp>
    </p:spTree>
    <p:extLst>
      <p:ext uri="{BB962C8B-B14F-4D97-AF65-F5344CB8AC3E}">
        <p14:creationId xmlns:p14="http://schemas.microsoft.com/office/powerpoint/2010/main" val="3249403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(4-12-16)</a:t>
            </a:r>
            <a:endParaRPr lang="en-US" dirty="0"/>
          </a:p>
        </p:txBody>
      </p:sp>
      <p:sp>
        <p:nvSpPr>
          <p:cNvPr id="3" name="Content Placeholder 2"/>
          <p:cNvSpPr>
            <a:spLocks noGrp="1"/>
          </p:cNvSpPr>
          <p:nvPr>
            <p:ph idx="1"/>
          </p:nvPr>
        </p:nvSpPr>
        <p:spPr/>
        <p:txBody>
          <a:bodyPr numCol="1"/>
          <a:lstStyle/>
          <a:p>
            <a:r>
              <a:rPr lang="en-US" dirty="0" smtClean="0"/>
              <a:t>Identify one aspect of this project that you most enjoyed.</a:t>
            </a:r>
          </a:p>
        </p:txBody>
      </p:sp>
    </p:spTree>
    <p:extLst>
      <p:ext uri="{BB962C8B-B14F-4D97-AF65-F5344CB8AC3E}">
        <p14:creationId xmlns:p14="http://schemas.microsoft.com/office/powerpoint/2010/main" val="3979813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Body systems project</a:t>
            </a:r>
          </a:p>
        </p:txBody>
      </p:sp>
    </p:spTree>
    <p:extLst>
      <p:ext uri="{BB962C8B-B14F-4D97-AF65-F5344CB8AC3E}">
        <p14:creationId xmlns:p14="http://schemas.microsoft.com/office/powerpoint/2010/main" val="988162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r>
              <a:rPr lang="en-US" dirty="0"/>
              <a:t>Students will conduct research on a body system to explain structure and function</a:t>
            </a:r>
          </a:p>
          <a:p>
            <a:endParaRPr lang="en-US" dirty="0" smtClean="0"/>
          </a:p>
        </p:txBody>
      </p:sp>
    </p:spTree>
    <p:extLst>
      <p:ext uri="{BB962C8B-B14F-4D97-AF65-F5344CB8AC3E}">
        <p14:creationId xmlns:p14="http://schemas.microsoft.com/office/powerpoint/2010/main" val="2089161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(4-13-16)</a:t>
            </a:r>
            <a:endParaRPr lang="en-US" dirty="0"/>
          </a:p>
        </p:txBody>
      </p:sp>
      <p:sp>
        <p:nvSpPr>
          <p:cNvPr id="3" name="Content Placeholder 2"/>
          <p:cNvSpPr>
            <a:spLocks noGrp="1"/>
          </p:cNvSpPr>
          <p:nvPr>
            <p:ph idx="1"/>
          </p:nvPr>
        </p:nvSpPr>
        <p:spPr/>
        <p:txBody>
          <a:bodyPr numCol="1"/>
          <a:lstStyle/>
          <a:p>
            <a:r>
              <a:rPr lang="en-US" dirty="0" smtClean="0"/>
              <a:t>What are some aspects of your body system that you still would like to research more? Is there any way that we could create an experiment to learn more about that?</a:t>
            </a:r>
          </a:p>
        </p:txBody>
      </p:sp>
    </p:spTree>
    <p:extLst>
      <p:ext uri="{BB962C8B-B14F-4D97-AF65-F5344CB8AC3E}">
        <p14:creationId xmlns:p14="http://schemas.microsoft.com/office/powerpoint/2010/main" val="1397335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Human physiology notes</a:t>
            </a:r>
          </a:p>
          <a:p>
            <a:r>
              <a:rPr lang="en-US" dirty="0" smtClean="0"/>
              <a:t>Anatomy notes</a:t>
            </a:r>
          </a:p>
        </p:txBody>
      </p:sp>
    </p:spTree>
    <p:extLst>
      <p:ext uri="{BB962C8B-B14F-4D97-AF65-F5344CB8AC3E}">
        <p14:creationId xmlns:p14="http://schemas.microsoft.com/office/powerpoint/2010/main" val="1677036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endParaRPr lang="en-US" dirty="0"/>
          </a:p>
          <a:p>
            <a:endParaRPr lang="en-US" dirty="0" smtClean="0"/>
          </a:p>
        </p:txBody>
      </p:sp>
    </p:spTree>
    <p:extLst>
      <p:ext uri="{BB962C8B-B14F-4D97-AF65-F5344CB8AC3E}">
        <p14:creationId xmlns:p14="http://schemas.microsoft.com/office/powerpoint/2010/main" val="11166528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and physiology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iteachbio.com/Anatomy-Physiology/anat-phys.html</a:t>
            </a:r>
            <a:endParaRPr lang="en-US" dirty="0" smtClean="0"/>
          </a:p>
          <a:p>
            <a:endParaRPr lang="en-US" dirty="0"/>
          </a:p>
        </p:txBody>
      </p:sp>
    </p:spTree>
    <p:extLst>
      <p:ext uri="{BB962C8B-B14F-4D97-AF65-F5344CB8AC3E}">
        <p14:creationId xmlns:p14="http://schemas.microsoft.com/office/powerpoint/2010/main" val="35518867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(4-14-16)</a:t>
            </a:r>
            <a:endParaRPr lang="en-US" dirty="0"/>
          </a:p>
        </p:txBody>
      </p:sp>
      <p:sp>
        <p:nvSpPr>
          <p:cNvPr id="3" name="Content Placeholder 2"/>
          <p:cNvSpPr>
            <a:spLocks noGrp="1"/>
          </p:cNvSpPr>
          <p:nvPr>
            <p:ph idx="1"/>
          </p:nvPr>
        </p:nvSpPr>
        <p:spPr/>
        <p:txBody>
          <a:bodyPr numCol="1"/>
          <a:lstStyle/>
          <a:p>
            <a:r>
              <a:rPr lang="en-US" dirty="0" smtClean="0"/>
              <a:t>Explain some anatomical terms if you know any</a:t>
            </a:r>
          </a:p>
        </p:txBody>
      </p:sp>
    </p:spTree>
    <p:extLst>
      <p:ext uri="{BB962C8B-B14F-4D97-AF65-F5344CB8AC3E}">
        <p14:creationId xmlns:p14="http://schemas.microsoft.com/office/powerpoint/2010/main" val="1490420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Walk – anatomy and physiology talk</a:t>
            </a:r>
          </a:p>
          <a:p>
            <a:r>
              <a:rPr lang="en-US" dirty="0" err="1" smtClean="0"/>
              <a:t>Nepris</a:t>
            </a:r>
            <a:r>
              <a:rPr lang="en-US" dirty="0" smtClean="0"/>
              <a:t> – human physiology anatomy video</a:t>
            </a:r>
          </a:p>
        </p:txBody>
      </p:sp>
    </p:spTree>
    <p:extLst>
      <p:ext uri="{BB962C8B-B14F-4D97-AF65-F5344CB8AC3E}">
        <p14:creationId xmlns:p14="http://schemas.microsoft.com/office/powerpoint/2010/main" val="38706184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Human physiology notes</a:t>
            </a:r>
          </a:p>
          <a:p>
            <a:r>
              <a:rPr lang="en-US" dirty="0" smtClean="0"/>
              <a:t>Anatomy notes</a:t>
            </a:r>
          </a:p>
        </p:txBody>
      </p:sp>
    </p:spTree>
    <p:extLst>
      <p:ext uri="{BB962C8B-B14F-4D97-AF65-F5344CB8AC3E}">
        <p14:creationId xmlns:p14="http://schemas.microsoft.com/office/powerpoint/2010/main" val="36691796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endParaRPr lang="en-US" dirty="0"/>
          </a:p>
          <a:p>
            <a:endParaRPr lang="en-US" dirty="0" smtClean="0"/>
          </a:p>
        </p:txBody>
      </p:sp>
    </p:spTree>
    <p:extLst>
      <p:ext uri="{BB962C8B-B14F-4D97-AF65-F5344CB8AC3E}">
        <p14:creationId xmlns:p14="http://schemas.microsoft.com/office/powerpoint/2010/main" val="14866537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and physiology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iteachbio.com/Anatomy-Physiology/anat-phys.html</a:t>
            </a:r>
            <a:endParaRPr lang="en-US" dirty="0" smtClean="0"/>
          </a:p>
          <a:p>
            <a:endParaRPr lang="en-US" dirty="0"/>
          </a:p>
        </p:txBody>
      </p:sp>
    </p:spTree>
    <p:extLst>
      <p:ext uri="{BB962C8B-B14F-4D97-AF65-F5344CB8AC3E}">
        <p14:creationId xmlns:p14="http://schemas.microsoft.com/office/powerpoint/2010/main" val="3154872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Cavities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A body cavity can be defined as the space that remains after the organs inside it are removed, but this definition does not do justice to the variety and </a:t>
            </a:r>
          </a:p>
          <a:p>
            <a:r>
              <a:rPr lang="en-US" dirty="0"/>
              <a:t>Schematic </a:t>
            </a:r>
            <a:r>
              <a:rPr lang="en-US" dirty="0">
                <a:hlinkClick r:id="rId3" tooltip="View 'diagrams' definition from Wikipedia"/>
              </a:rPr>
              <a:t>diagrams</a:t>
            </a:r>
            <a:r>
              <a:rPr lang="en-US" dirty="0"/>
              <a:t> of the bodies of animals with coeloms, with </a:t>
            </a:r>
            <a:r>
              <a:rPr lang="en-US" dirty="0" err="1"/>
              <a:t>pseudocoeloms</a:t>
            </a:r>
            <a:r>
              <a:rPr lang="en-US" dirty="0"/>
              <a:t>, or without </a:t>
            </a:r>
            <a:r>
              <a:rPr lang="en-US" dirty="0">
                <a:hlinkClick r:id="rId4" tooltip="View 'body cavities' definition from Wikipedia"/>
              </a:rPr>
              <a:t>body cavities</a:t>
            </a:r>
            <a:r>
              <a:rPr lang="en-US" dirty="0"/>
              <a:t>. </a:t>
            </a:r>
          </a:p>
          <a:p>
            <a:r>
              <a:rPr lang="en-US" dirty="0"/>
              <a:t>functions of body cavities. Humans have four body cavities: </a:t>
            </a:r>
            <a:r>
              <a:rPr lang="en-US" b="1" i="1" dirty="0"/>
              <a:t>(1) the dorsal body cavity that encloses the brain and spinal cord; (2) the thoracic cavity that encloses the heart and lungs; (3) the abdominal cavity that encloses most of the digestive organs and kidneys; and (4) the pelvic cavity that encloses the bladder and </a:t>
            </a:r>
            <a:r>
              <a:rPr lang="en-US" b="1" i="1" dirty="0">
                <a:hlinkClick r:id="rId5" tooltip="View 'reproductive' definition from Wikipedia"/>
              </a:rPr>
              <a:t>reproductive</a:t>
            </a:r>
            <a:r>
              <a:rPr lang="en-US" b="1" i="1" dirty="0"/>
              <a:t> organs</a:t>
            </a:r>
            <a:r>
              <a:rPr lang="en-US" dirty="0"/>
              <a:t>. The </a:t>
            </a:r>
            <a:r>
              <a:rPr lang="en-US" b="1" dirty="0"/>
              <a:t>cranial </a:t>
            </a:r>
            <a:r>
              <a:rPr lang="en-US" dirty="0"/>
              <a:t>cavity cushions and protects the brain within a rigid skull. The other body cavities also cushion internal organs, but instead of being rigid, they have to be flexible for the heart, lungs, digestive organs, and reproductive organs to expand.</a:t>
            </a:r>
            <a:br>
              <a:rPr lang="en-US" dirty="0"/>
            </a:br>
            <a:r>
              <a:rPr lang="en-US" dirty="0"/>
              <a:t>Read more: </a:t>
            </a:r>
            <a:r>
              <a:rPr lang="en-US" dirty="0">
                <a:hlinkClick r:id="rId6"/>
              </a:rPr>
              <a:t>http://www.biologyreference.com/Bl-Ce/Body-Cavities.html#ixzz45uZK8n2o</a:t>
            </a:r>
            <a:r>
              <a:rPr lang="en-US" dirty="0"/>
              <a:t/>
            </a:r>
            <a:br>
              <a:rPr lang="en-US" dirty="0"/>
            </a:br>
            <a:endParaRPr lang="en-US" dirty="0"/>
          </a:p>
          <a:p>
            <a:endParaRPr lang="en-US" dirty="0"/>
          </a:p>
        </p:txBody>
      </p:sp>
    </p:spTree>
    <p:extLst>
      <p:ext uri="{BB962C8B-B14F-4D97-AF65-F5344CB8AC3E}">
        <p14:creationId xmlns:p14="http://schemas.microsoft.com/office/powerpoint/2010/main" val="3851710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(4-15-16)</a:t>
            </a:r>
            <a:endParaRPr lang="en-US" dirty="0"/>
          </a:p>
        </p:txBody>
      </p:sp>
      <p:sp>
        <p:nvSpPr>
          <p:cNvPr id="3" name="Content Placeholder 2"/>
          <p:cNvSpPr>
            <a:spLocks noGrp="1"/>
          </p:cNvSpPr>
          <p:nvPr>
            <p:ph idx="1"/>
          </p:nvPr>
        </p:nvSpPr>
        <p:spPr/>
        <p:txBody>
          <a:bodyPr numCol="1"/>
          <a:lstStyle/>
          <a:p>
            <a:r>
              <a:rPr lang="en-US" dirty="0" smtClean="0"/>
              <a:t>Explain the four main body cavities and what organs are found in </a:t>
            </a:r>
            <a:r>
              <a:rPr lang="en-US" smtClean="0"/>
              <a:t>each cavity.</a:t>
            </a:r>
            <a:endParaRPr lang="en-US" dirty="0" smtClean="0"/>
          </a:p>
        </p:txBody>
      </p:sp>
    </p:spTree>
    <p:extLst>
      <p:ext uri="{BB962C8B-B14F-4D97-AF65-F5344CB8AC3E}">
        <p14:creationId xmlns:p14="http://schemas.microsoft.com/office/powerpoint/2010/main" val="36783103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Human physiology notes</a:t>
            </a:r>
          </a:p>
          <a:p>
            <a:r>
              <a:rPr lang="en-US" dirty="0" smtClean="0"/>
              <a:t>Anatomy notes</a:t>
            </a:r>
          </a:p>
        </p:txBody>
      </p:sp>
    </p:spTree>
    <p:extLst>
      <p:ext uri="{BB962C8B-B14F-4D97-AF65-F5344CB8AC3E}">
        <p14:creationId xmlns:p14="http://schemas.microsoft.com/office/powerpoint/2010/main" val="20525385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endParaRPr lang="en-US" dirty="0"/>
          </a:p>
          <a:p>
            <a:endParaRPr lang="en-US" dirty="0" smtClean="0"/>
          </a:p>
        </p:txBody>
      </p:sp>
    </p:spTree>
    <p:extLst>
      <p:ext uri="{BB962C8B-B14F-4D97-AF65-F5344CB8AC3E}">
        <p14:creationId xmlns:p14="http://schemas.microsoft.com/office/powerpoint/2010/main" val="19520183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and physiology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iteachbio.com/Anatomy-Physiology/anat-phys.html</a:t>
            </a:r>
            <a:endParaRPr lang="en-US" dirty="0" smtClean="0"/>
          </a:p>
          <a:p>
            <a:endParaRPr lang="en-US" dirty="0"/>
          </a:p>
        </p:txBody>
      </p:sp>
    </p:spTree>
    <p:extLst>
      <p:ext uri="{BB962C8B-B14F-4D97-AF65-F5344CB8AC3E}">
        <p14:creationId xmlns:p14="http://schemas.microsoft.com/office/powerpoint/2010/main" val="3757951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(4-18-16)</a:t>
            </a:r>
            <a:endParaRPr lang="en-US" dirty="0"/>
          </a:p>
        </p:txBody>
      </p:sp>
      <p:sp>
        <p:nvSpPr>
          <p:cNvPr id="3" name="Content Placeholder 2"/>
          <p:cNvSpPr>
            <a:spLocks noGrp="1"/>
          </p:cNvSpPr>
          <p:nvPr>
            <p:ph idx="1"/>
          </p:nvPr>
        </p:nvSpPr>
        <p:spPr/>
        <p:txBody>
          <a:bodyPr numCol="1"/>
          <a:lstStyle/>
          <a:p>
            <a:r>
              <a:rPr lang="en-US" dirty="0" smtClean="0"/>
              <a:t>Explain the difference between the axial skeleton and the appendicular skeleton.</a:t>
            </a:r>
          </a:p>
        </p:txBody>
      </p:sp>
    </p:spTree>
    <p:extLst>
      <p:ext uri="{BB962C8B-B14F-4D97-AF65-F5344CB8AC3E}">
        <p14:creationId xmlns:p14="http://schemas.microsoft.com/office/powerpoint/2010/main" val="404767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Human physiology notes</a:t>
            </a:r>
          </a:p>
          <a:p>
            <a:r>
              <a:rPr lang="en-US" dirty="0" smtClean="0"/>
              <a:t>Anatomy notes</a:t>
            </a:r>
          </a:p>
        </p:txBody>
      </p:sp>
    </p:spTree>
    <p:extLst>
      <p:ext uri="{BB962C8B-B14F-4D97-AF65-F5344CB8AC3E}">
        <p14:creationId xmlns:p14="http://schemas.microsoft.com/office/powerpoint/2010/main" val="1671597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r>
              <a:rPr lang="en-US" dirty="0" smtClean="0"/>
              <a:t>Be able to identify the movements necessary to make a person walk.</a:t>
            </a:r>
          </a:p>
        </p:txBody>
      </p:sp>
    </p:spTree>
    <p:extLst>
      <p:ext uri="{BB962C8B-B14F-4D97-AF65-F5344CB8AC3E}">
        <p14:creationId xmlns:p14="http://schemas.microsoft.com/office/powerpoint/2010/main" val="15098518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endParaRPr lang="en-US" dirty="0"/>
          </a:p>
          <a:p>
            <a:endParaRPr lang="en-US" dirty="0" smtClean="0"/>
          </a:p>
        </p:txBody>
      </p:sp>
    </p:spTree>
    <p:extLst>
      <p:ext uri="{BB962C8B-B14F-4D97-AF65-F5344CB8AC3E}">
        <p14:creationId xmlns:p14="http://schemas.microsoft.com/office/powerpoint/2010/main" val="38225724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and physiology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iteachbio.com/Anatomy-Physiology/anat-phys.html</a:t>
            </a:r>
            <a:endParaRPr lang="en-US" dirty="0" smtClean="0"/>
          </a:p>
          <a:p>
            <a:endParaRPr lang="en-US" dirty="0"/>
          </a:p>
        </p:txBody>
      </p:sp>
    </p:spTree>
    <p:extLst>
      <p:ext uri="{BB962C8B-B14F-4D97-AF65-F5344CB8AC3E}">
        <p14:creationId xmlns:p14="http://schemas.microsoft.com/office/powerpoint/2010/main" val="2196508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study.com/academy/topic/human-anatomy.html</a:t>
            </a:r>
            <a:endParaRPr lang="en-US" dirty="0" smtClean="0"/>
          </a:p>
          <a:p>
            <a:endParaRPr lang="en-US" dirty="0"/>
          </a:p>
        </p:txBody>
      </p:sp>
    </p:spTree>
    <p:extLst>
      <p:ext uri="{BB962C8B-B14F-4D97-AF65-F5344CB8AC3E}">
        <p14:creationId xmlns:p14="http://schemas.microsoft.com/office/powerpoint/2010/main" val="24705198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(4-19-16)</a:t>
            </a:r>
            <a:endParaRPr lang="en-US" dirty="0"/>
          </a:p>
        </p:txBody>
      </p:sp>
      <p:sp>
        <p:nvSpPr>
          <p:cNvPr id="3" name="Content Placeholder 2"/>
          <p:cNvSpPr>
            <a:spLocks noGrp="1"/>
          </p:cNvSpPr>
          <p:nvPr>
            <p:ph idx="1"/>
          </p:nvPr>
        </p:nvSpPr>
        <p:spPr/>
        <p:txBody>
          <a:bodyPr numCol="1"/>
          <a:lstStyle/>
          <a:p>
            <a:r>
              <a:rPr lang="en-US" dirty="0" smtClean="0"/>
              <a:t>Explain how structure and function are related when thinking about the different body systems.</a:t>
            </a:r>
          </a:p>
        </p:txBody>
      </p:sp>
    </p:spTree>
    <p:extLst>
      <p:ext uri="{BB962C8B-B14F-4D97-AF65-F5344CB8AC3E}">
        <p14:creationId xmlns:p14="http://schemas.microsoft.com/office/powerpoint/2010/main" val="39070499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Human physiology notes</a:t>
            </a:r>
          </a:p>
          <a:p>
            <a:r>
              <a:rPr lang="en-US" dirty="0" smtClean="0"/>
              <a:t>Anatomy notes</a:t>
            </a:r>
          </a:p>
        </p:txBody>
      </p:sp>
    </p:spTree>
    <p:extLst>
      <p:ext uri="{BB962C8B-B14F-4D97-AF65-F5344CB8AC3E}">
        <p14:creationId xmlns:p14="http://schemas.microsoft.com/office/powerpoint/2010/main" val="4992282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endParaRPr lang="en-US" dirty="0"/>
          </a:p>
          <a:p>
            <a:endParaRPr lang="en-US" dirty="0" smtClean="0"/>
          </a:p>
        </p:txBody>
      </p:sp>
    </p:spTree>
    <p:extLst>
      <p:ext uri="{BB962C8B-B14F-4D97-AF65-F5344CB8AC3E}">
        <p14:creationId xmlns:p14="http://schemas.microsoft.com/office/powerpoint/2010/main" val="36632167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and physiology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iteachbio.com/Anatomy-Physiology/anat-phys.html</a:t>
            </a:r>
            <a:endParaRPr lang="en-US" dirty="0" smtClean="0"/>
          </a:p>
          <a:p>
            <a:endParaRPr lang="en-US" dirty="0"/>
          </a:p>
        </p:txBody>
      </p:sp>
    </p:spTree>
    <p:extLst>
      <p:ext uri="{BB962C8B-B14F-4D97-AF65-F5344CB8AC3E}">
        <p14:creationId xmlns:p14="http://schemas.microsoft.com/office/powerpoint/2010/main" val="611235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study.com/academy/topic/human-anatomy.html</a:t>
            </a:r>
            <a:endParaRPr lang="en-US" dirty="0" smtClean="0"/>
          </a:p>
          <a:p>
            <a:endParaRPr lang="en-US" dirty="0"/>
          </a:p>
        </p:txBody>
      </p:sp>
    </p:spTree>
    <p:extLst>
      <p:ext uri="{BB962C8B-B14F-4D97-AF65-F5344CB8AC3E}">
        <p14:creationId xmlns:p14="http://schemas.microsoft.com/office/powerpoint/2010/main" val="3062596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(4-20-16)</a:t>
            </a:r>
            <a:endParaRPr lang="en-US" dirty="0"/>
          </a:p>
        </p:txBody>
      </p:sp>
      <p:sp>
        <p:nvSpPr>
          <p:cNvPr id="3" name="Content Placeholder 2"/>
          <p:cNvSpPr>
            <a:spLocks noGrp="1"/>
          </p:cNvSpPr>
          <p:nvPr>
            <p:ph idx="1"/>
          </p:nvPr>
        </p:nvSpPr>
        <p:spPr/>
        <p:txBody>
          <a:bodyPr numCol="1"/>
          <a:lstStyle/>
          <a:p>
            <a:r>
              <a:rPr lang="en-US" dirty="0" smtClean="0"/>
              <a:t>What does the word homologous mean? How does this definition apply to the term “homologous structures”?</a:t>
            </a:r>
          </a:p>
        </p:txBody>
      </p:sp>
    </p:spTree>
    <p:extLst>
      <p:ext uri="{BB962C8B-B14F-4D97-AF65-F5344CB8AC3E}">
        <p14:creationId xmlns:p14="http://schemas.microsoft.com/office/powerpoint/2010/main" val="26992777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Human physiology notes</a:t>
            </a:r>
          </a:p>
          <a:p>
            <a:r>
              <a:rPr lang="en-US" dirty="0" smtClean="0"/>
              <a:t>Anatomy notes</a:t>
            </a:r>
          </a:p>
        </p:txBody>
      </p:sp>
    </p:spTree>
    <p:extLst>
      <p:ext uri="{BB962C8B-B14F-4D97-AF65-F5344CB8AC3E}">
        <p14:creationId xmlns:p14="http://schemas.microsoft.com/office/powerpoint/2010/main" val="215230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are going for a walk.</a:t>
            </a:r>
          </a:p>
          <a:p>
            <a:pPr lvl="1"/>
            <a:r>
              <a:rPr lang="en-US" dirty="0" smtClean="0"/>
              <a:t>Walk normal pace – think about what is happening internally to make you walk</a:t>
            </a:r>
          </a:p>
          <a:p>
            <a:pPr lvl="2"/>
            <a:r>
              <a:rPr lang="en-US" dirty="0" smtClean="0"/>
              <a:t>Organs, muscles, tendons, ligaments</a:t>
            </a:r>
          </a:p>
          <a:p>
            <a:pPr lvl="1"/>
            <a:r>
              <a:rPr lang="en-US" dirty="0" smtClean="0"/>
              <a:t>Increase your pace – how is this different than before? How is it the same?</a:t>
            </a:r>
          </a:p>
          <a:p>
            <a:r>
              <a:rPr lang="en-US" dirty="0" smtClean="0"/>
              <a:t>**Set up comp. notebook – anatomy and physiology**</a:t>
            </a:r>
          </a:p>
          <a:p>
            <a:r>
              <a:rPr lang="en-US" dirty="0" smtClean="0"/>
              <a:t>Next blank page – what did you feel internally while walking? What do you think was happening with muscles, organs, ligaments, etc. </a:t>
            </a:r>
            <a:r>
              <a:rPr lang="en-US" smtClean="0"/>
              <a:t>while walking?</a:t>
            </a:r>
            <a:endParaRPr lang="en-US"/>
          </a:p>
        </p:txBody>
      </p:sp>
    </p:spTree>
    <p:extLst>
      <p:ext uri="{BB962C8B-B14F-4D97-AF65-F5344CB8AC3E}">
        <p14:creationId xmlns:p14="http://schemas.microsoft.com/office/powerpoint/2010/main" val="37200784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endParaRPr lang="en-US" dirty="0"/>
          </a:p>
          <a:p>
            <a:endParaRPr lang="en-US" dirty="0" smtClean="0"/>
          </a:p>
        </p:txBody>
      </p:sp>
    </p:spTree>
    <p:extLst>
      <p:ext uri="{BB962C8B-B14F-4D97-AF65-F5344CB8AC3E}">
        <p14:creationId xmlns:p14="http://schemas.microsoft.com/office/powerpoint/2010/main" val="30562579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and physiology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iteachbio.com/Anatomy-Physiology/anat-phys.html</a:t>
            </a:r>
            <a:endParaRPr lang="en-US" dirty="0" smtClean="0"/>
          </a:p>
          <a:p>
            <a:endParaRPr lang="en-US" dirty="0"/>
          </a:p>
        </p:txBody>
      </p:sp>
    </p:spTree>
    <p:extLst>
      <p:ext uri="{BB962C8B-B14F-4D97-AF65-F5344CB8AC3E}">
        <p14:creationId xmlns:p14="http://schemas.microsoft.com/office/powerpoint/2010/main" val="10955877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study.com/academy/topic/human-anatomy.html</a:t>
            </a:r>
            <a:endParaRPr lang="en-US" dirty="0" smtClean="0"/>
          </a:p>
          <a:p>
            <a:endParaRPr lang="en-US" dirty="0"/>
          </a:p>
        </p:txBody>
      </p:sp>
    </p:spTree>
    <p:extLst>
      <p:ext uri="{BB962C8B-B14F-4D97-AF65-F5344CB8AC3E}">
        <p14:creationId xmlns:p14="http://schemas.microsoft.com/office/powerpoint/2010/main" val="13654393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(4-21-16)</a:t>
            </a:r>
            <a:endParaRPr lang="en-US" dirty="0"/>
          </a:p>
        </p:txBody>
      </p:sp>
      <p:sp>
        <p:nvSpPr>
          <p:cNvPr id="3" name="Content Placeholder 2"/>
          <p:cNvSpPr>
            <a:spLocks noGrp="1"/>
          </p:cNvSpPr>
          <p:nvPr>
            <p:ph idx="1"/>
          </p:nvPr>
        </p:nvSpPr>
        <p:spPr/>
        <p:txBody>
          <a:bodyPr numCol="1"/>
          <a:lstStyle/>
          <a:p>
            <a:r>
              <a:rPr lang="en-US" dirty="0" smtClean="0"/>
              <a:t>Give an example of how evolution has caused the emergence of new species over time when thinking of homologous structures.</a:t>
            </a:r>
          </a:p>
        </p:txBody>
      </p:sp>
    </p:spTree>
    <p:extLst>
      <p:ext uri="{BB962C8B-B14F-4D97-AF65-F5344CB8AC3E}">
        <p14:creationId xmlns:p14="http://schemas.microsoft.com/office/powerpoint/2010/main" val="26567224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Human physiology notes</a:t>
            </a:r>
          </a:p>
          <a:p>
            <a:r>
              <a:rPr lang="en-US" dirty="0" smtClean="0"/>
              <a:t>Anatomy notes</a:t>
            </a:r>
          </a:p>
        </p:txBody>
      </p:sp>
    </p:spTree>
    <p:extLst>
      <p:ext uri="{BB962C8B-B14F-4D97-AF65-F5344CB8AC3E}">
        <p14:creationId xmlns:p14="http://schemas.microsoft.com/office/powerpoint/2010/main" val="42274444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endParaRPr lang="en-US" dirty="0"/>
          </a:p>
          <a:p>
            <a:endParaRPr lang="en-US" dirty="0" smtClean="0"/>
          </a:p>
        </p:txBody>
      </p:sp>
    </p:spTree>
    <p:extLst>
      <p:ext uri="{BB962C8B-B14F-4D97-AF65-F5344CB8AC3E}">
        <p14:creationId xmlns:p14="http://schemas.microsoft.com/office/powerpoint/2010/main" val="28889893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For the experiment you are thinking of using the </a:t>
            </a:r>
            <a:r>
              <a:rPr lang="en-US" dirty="0" err="1" smtClean="0"/>
              <a:t>Labquest</a:t>
            </a:r>
            <a:r>
              <a:rPr lang="en-US" dirty="0" smtClean="0"/>
              <a:t> sensors and dealing with human physiology, you need to complete the following</a:t>
            </a:r>
          </a:p>
          <a:p>
            <a:pPr marL="914400" lvl="1" indent="-514350">
              <a:buFont typeface="+mj-lt"/>
              <a:buAutoNum type="arabicPeriod"/>
            </a:pPr>
            <a:r>
              <a:rPr lang="en-US" dirty="0" smtClean="0"/>
              <a:t>Research 3 experiments similar / the same as yours and what the results are. Make sure to site your sources</a:t>
            </a:r>
          </a:p>
          <a:p>
            <a:pPr marL="914400" lvl="1" indent="-514350">
              <a:buFont typeface="+mj-lt"/>
              <a:buAutoNum type="arabicPeriod"/>
            </a:pPr>
            <a:r>
              <a:rPr lang="en-US" dirty="0" smtClean="0"/>
              <a:t>Research the mechanisms for your experiment… meaning if you want to test heart rate, look up what normal ranges are for age groups… and look at what a “stressed” heart rate is. Look at how heart rate </a:t>
            </a:r>
            <a:r>
              <a:rPr lang="en-US" smtClean="0"/>
              <a:t>is determined… etc.</a:t>
            </a:r>
            <a:endParaRPr lang="en-US" dirty="0"/>
          </a:p>
        </p:txBody>
      </p:sp>
    </p:spTree>
    <p:extLst>
      <p:ext uri="{BB962C8B-B14F-4D97-AF65-F5344CB8AC3E}">
        <p14:creationId xmlns:p14="http://schemas.microsoft.com/office/powerpoint/2010/main" val="36376710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and physiology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iteachbio.com/Anatomy-Physiology/anat-phys.html</a:t>
            </a:r>
            <a:endParaRPr lang="en-US" dirty="0" smtClean="0"/>
          </a:p>
          <a:p>
            <a:endParaRPr lang="en-US" dirty="0"/>
          </a:p>
        </p:txBody>
      </p:sp>
    </p:spTree>
    <p:extLst>
      <p:ext uri="{BB962C8B-B14F-4D97-AF65-F5344CB8AC3E}">
        <p14:creationId xmlns:p14="http://schemas.microsoft.com/office/powerpoint/2010/main" val="13520002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study.com/academy/topic/human-anatomy.html</a:t>
            </a:r>
            <a:endParaRPr lang="en-US" dirty="0" smtClean="0"/>
          </a:p>
          <a:p>
            <a:endParaRPr lang="en-US" dirty="0"/>
          </a:p>
        </p:txBody>
      </p:sp>
    </p:spTree>
    <p:extLst>
      <p:ext uri="{BB962C8B-B14F-4D97-AF65-F5344CB8AC3E}">
        <p14:creationId xmlns:p14="http://schemas.microsoft.com/office/powerpoint/2010/main" val="34101422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(4-22-16)</a:t>
            </a:r>
            <a:endParaRPr lang="en-US" dirty="0"/>
          </a:p>
        </p:txBody>
      </p:sp>
      <p:sp>
        <p:nvSpPr>
          <p:cNvPr id="3" name="Content Placeholder 2"/>
          <p:cNvSpPr>
            <a:spLocks noGrp="1"/>
          </p:cNvSpPr>
          <p:nvPr>
            <p:ph idx="1"/>
          </p:nvPr>
        </p:nvSpPr>
        <p:spPr/>
        <p:txBody>
          <a:bodyPr numCol="1"/>
          <a:lstStyle/>
          <a:p>
            <a:r>
              <a:rPr lang="en-US" dirty="0" smtClean="0"/>
              <a:t>If you were to conduct an experiment on Human physiology, list some possible areas that you would be interested in studying in </a:t>
            </a:r>
            <a:r>
              <a:rPr lang="en-US" smtClean="0"/>
              <a:t>more detail.</a:t>
            </a:r>
            <a:endParaRPr lang="en-US" dirty="0" smtClean="0"/>
          </a:p>
        </p:txBody>
      </p:sp>
    </p:spTree>
    <p:extLst>
      <p:ext uri="{BB962C8B-B14F-4D97-AF65-F5344CB8AC3E}">
        <p14:creationId xmlns:p14="http://schemas.microsoft.com/office/powerpoint/2010/main" val="219212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(4-5-16)</a:t>
            </a:r>
            <a:endParaRPr lang="en-US" dirty="0"/>
          </a:p>
        </p:txBody>
      </p:sp>
      <p:sp>
        <p:nvSpPr>
          <p:cNvPr id="3" name="Content Placeholder 2"/>
          <p:cNvSpPr>
            <a:spLocks noGrp="1"/>
          </p:cNvSpPr>
          <p:nvPr>
            <p:ph idx="1"/>
          </p:nvPr>
        </p:nvSpPr>
        <p:spPr/>
        <p:txBody>
          <a:bodyPr numCol="1"/>
          <a:lstStyle/>
          <a:p>
            <a:r>
              <a:rPr lang="en-US" dirty="0" smtClean="0"/>
              <a:t>Name as many body systems as you can think of. Try to include the function of those body systems if you can.</a:t>
            </a:r>
          </a:p>
        </p:txBody>
      </p:sp>
    </p:spTree>
    <p:extLst>
      <p:ext uri="{BB962C8B-B14F-4D97-AF65-F5344CB8AC3E}">
        <p14:creationId xmlns:p14="http://schemas.microsoft.com/office/powerpoint/2010/main" val="3212604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Human physiology notes</a:t>
            </a:r>
          </a:p>
          <a:p>
            <a:r>
              <a:rPr lang="en-US" dirty="0" smtClean="0"/>
              <a:t>Anatomy notes</a:t>
            </a:r>
          </a:p>
        </p:txBody>
      </p:sp>
    </p:spTree>
    <p:extLst>
      <p:ext uri="{BB962C8B-B14F-4D97-AF65-F5344CB8AC3E}">
        <p14:creationId xmlns:p14="http://schemas.microsoft.com/office/powerpoint/2010/main" val="33875000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endParaRPr lang="en-US" dirty="0"/>
          </a:p>
          <a:p>
            <a:endParaRPr lang="en-US" dirty="0" smtClean="0"/>
          </a:p>
        </p:txBody>
      </p:sp>
    </p:spTree>
    <p:extLst>
      <p:ext uri="{BB962C8B-B14F-4D97-AF65-F5344CB8AC3E}">
        <p14:creationId xmlns:p14="http://schemas.microsoft.com/office/powerpoint/2010/main" val="2671339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and physiology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iteachbio.com/Anatomy-Physiology/anat-phys.html</a:t>
            </a:r>
            <a:endParaRPr lang="en-US" dirty="0" smtClean="0"/>
          </a:p>
          <a:p>
            <a:endParaRPr lang="en-US" dirty="0"/>
          </a:p>
        </p:txBody>
      </p:sp>
    </p:spTree>
    <p:extLst>
      <p:ext uri="{BB962C8B-B14F-4D97-AF65-F5344CB8AC3E}">
        <p14:creationId xmlns:p14="http://schemas.microsoft.com/office/powerpoint/2010/main" val="2725468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study.com/academy/topic/human-anatomy.html</a:t>
            </a:r>
            <a:endParaRPr lang="en-US" dirty="0" smtClean="0"/>
          </a:p>
          <a:p>
            <a:endParaRPr lang="en-US" dirty="0"/>
          </a:p>
        </p:txBody>
      </p:sp>
    </p:spTree>
    <p:extLst>
      <p:ext uri="{BB962C8B-B14F-4D97-AF65-F5344CB8AC3E}">
        <p14:creationId xmlns:p14="http://schemas.microsoft.com/office/powerpoint/2010/main" val="29394865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(4-25-16)</a:t>
            </a:r>
            <a:endParaRPr lang="en-US" dirty="0"/>
          </a:p>
        </p:txBody>
      </p:sp>
      <p:sp>
        <p:nvSpPr>
          <p:cNvPr id="3" name="Content Placeholder 2"/>
          <p:cNvSpPr>
            <a:spLocks noGrp="1"/>
          </p:cNvSpPr>
          <p:nvPr>
            <p:ph idx="1"/>
          </p:nvPr>
        </p:nvSpPr>
        <p:spPr/>
        <p:txBody>
          <a:bodyPr numCol="1"/>
          <a:lstStyle/>
          <a:p>
            <a:r>
              <a:rPr lang="en-US" dirty="0" smtClean="0"/>
              <a:t>What is one thing you did that weekend that related to physiology?</a:t>
            </a:r>
          </a:p>
        </p:txBody>
      </p:sp>
    </p:spTree>
    <p:extLst>
      <p:ext uri="{BB962C8B-B14F-4D97-AF65-F5344CB8AC3E}">
        <p14:creationId xmlns:p14="http://schemas.microsoft.com/office/powerpoint/2010/main" val="266310454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Prepare for 6</a:t>
            </a:r>
            <a:r>
              <a:rPr lang="en-US" baseline="30000" dirty="0" smtClean="0"/>
              <a:t>th</a:t>
            </a:r>
            <a:r>
              <a:rPr lang="en-US" dirty="0" smtClean="0"/>
              <a:t> grade lab assistants.</a:t>
            </a:r>
          </a:p>
        </p:txBody>
      </p:sp>
    </p:spTree>
    <p:extLst>
      <p:ext uri="{BB962C8B-B14F-4D97-AF65-F5344CB8AC3E}">
        <p14:creationId xmlns:p14="http://schemas.microsoft.com/office/powerpoint/2010/main" val="41821050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r>
              <a:rPr lang="en-US" dirty="0" smtClean="0"/>
              <a:t>Students will read the procedure and methods for the 6</a:t>
            </a:r>
            <a:r>
              <a:rPr lang="en-US" baseline="30000" dirty="0" smtClean="0"/>
              <a:t>th</a:t>
            </a:r>
            <a:r>
              <a:rPr lang="en-US" dirty="0" smtClean="0"/>
              <a:t> grade lab.</a:t>
            </a:r>
          </a:p>
          <a:p>
            <a:r>
              <a:rPr lang="en-US" dirty="0" smtClean="0"/>
              <a:t>Students will prepare for assisting the 6</a:t>
            </a:r>
            <a:r>
              <a:rPr lang="en-US" baseline="30000" dirty="0" smtClean="0"/>
              <a:t>th</a:t>
            </a:r>
            <a:r>
              <a:rPr lang="en-US" dirty="0" smtClean="0"/>
              <a:t> graders in the lab using the </a:t>
            </a:r>
            <a:r>
              <a:rPr lang="en-US" dirty="0" err="1" smtClean="0"/>
              <a:t>Labquests</a:t>
            </a:r>
            <a:r>
              <a:rPr lang="en-US" dirty="0" smtClean="0"/>
              <a:t> and making sure they are familiar with the functions</a:t>
            </a:r>
          </a:p>
        </p:txBody>
      </p:sp>
    </p:spTree>
    <p:extLst>
      <p:ext uri="{BB962C8B-B14F-4D97-AF65-F5344CB8AC3E}">
        <p14:creationId xmlns:p14="http://schemas.microsoft.com/office/powerpoint/2010/main" val="394915751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need at least 5 experiments like yours with results to use as a reference</a:t>
            </a:r>
          </a:p>
          <a:p>
            <a:r>
              <a:rPr lang="en-US" dirty="0" smtClean="0"/>
              <a:t>Look for more sources related to the mechanisms (heart rate, blood pressure, hand grip</a:t>
            </a:r>
            <a:r>
              <a:rPr lang="en-US" smtClean="0"/>
              <a:t>, etc.)</a:t>
            </a:r>
            <a:endParaRPr lang="en-US" dirty="0" smtClean="0"/>
          </a:p>
          <a:p>
            <a:r>
              <a:rPr lang="en-US" dirty="0" smtClean="0"/>
              <a:t>Begin setting up your experiment in your comp. notebooks</a:t>
            </a:r>
          </a:p>
          <a:p>
            <a:pPr lvl="1"/>
            <a:r>
              <a:rPr lang="en-US" dirty="0" smtClean="0"/>
              <a:t>Title</a:t>
            </a:r>
          </a:p>
          <a:p>
            <a:pPr lvl="1"/>
            <a:r>
              <a:rPr lang="en-US" dirty="0" smtClean="0"/>
              <a:t>Hypothesis</a:t>
            </a:r>
          </a:p>
          <a:p>
            <a:pPr lvl="1"/>
            <a:r>
              <a:rPr lang="en-US" dirty="0" smtClean="0"/>
              <a:t>Purpose</a:t>
            </a:r>
          </a:p>
          <a:p>
            <a:pPr lvl="1"/>
            <a:r>
              <a:rPr lang="en-US" dirty="0" smtClean="0"/>
              <a:t>procedure</a:t>
            </a:r>
            <a:endParaRPr lang="en-US" dirty="0"/>
          </a:p>
        </p:txBody>
      </p:sp>
    </p:spTree>
    <p:extLst>
      <p:ext uri="{BB962C8B-B14F-4D97-AF65-F5344CB8AC3E}">
        <p14:creationId xmlns:p14="http://schemas.microsoft.com/office/powerpoint/2010/main" val="406166982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Prepare for the 6</a:t>
            </a:r>
            <a:r>
              <a:rPr lang="en-US" baseline="30000" dirty="0" smtClean="0"/>
              <a:t>th</a:t>
            </a:r>
            <a:r>
              <a:rPr lang="en-US" dirty="0" smtClean="0"/>
              <a:t> grade lab</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721255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(4-26-16)</a:t>
            </a:r>
            <a:endParaRPr lang="en-US" dirty="0"/>
          </a:p>
        </p:txBody>
      </p:sp>
      <p:sp>
        <p:nvSpPr>
          <p:cNvPr id="3" name="Content Placeholder 2"/>
          <p:cNvSpPr>
            <a:spLocks noGrp="1"/>
          </p:cNvSpPr>
          <p:nvPr>
            <p:ph idx="1"/>
          </p:nvPr>
        </p:nvSpPr>
        <p:spPr/>
        <p:txBody>
          <a:bodyPr numCol="1"/>
          <a:lstStyle/>
          <a:p>
            <a:r>
              <a:rPr lang="en-US" dirty="0" smtClean="0"/>
              <a:t>Make a list of age groups that you would like to test during your experiments and the reasoning behind testing each age group so I can make sure that we will be able to test them.</a:t>
            </a:r>
          </a:p>
        </p:txBody>
      </p:sp>
    </p:spTree>
    <p:extLst>
      <p:ext uri="{BB962C8B-B14F-4D97-AF65-F5344CB8AC3E}">
        <p14:creationId xmlns:p14="http://schemas.microsoft.com/office/powerpoint/2010/main" val="408759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err="1" smtClean="0"/>
              <a:t>Nepris</a:t>
            </a:r>
            <a:r>
              <a:rPr lang="en-US" dirty="0" smtClean="0"/>
              <a:t> – human physiology anatomy video</a:t>
            </a:r>
          </a:p>
        </p:txBody>
      </p:sp>
    </p:spTree>
    <p:extLst>
      <p:ext uri="{BB962C8B-B14F-4D97-AF65-F5344CB8AC3E}">
        <p14:creationId xmlns:p14="http://schemas.microsoft.com/office/powerpoint/2010/main" val="37441303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Prepare for 6</a:t>
            </a:r>
            <a:r>
              <a:rPr lang="en-US" baseline="30000" dirty="0" smtClean="0"/>
              <a:t>th</a:t>
            </a:r>
            <a:r>
              <a:rPr lang="en-US" dirty="0" smtClean="0"/>
              <a:t> grade lab assistants.</a:t>
            </a:r>
          </a:p>
        </p:txBody>
      </p:sp>
    </p:spTree>
    <p:extLst>
      <p:ext uri="{BB962C8B-B14F-4D97-AF65-F5344CB8AC3E}">
        <p14:creationId xmlns:p14="http://schemas.microsoft.com/office/powerpoint/2010/main" val="29098534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r>
              <a:rPr lang="en-US" dirty="0" smtClean="0"/>
              <a:t>Students will read the procedure and methods for the 6</a:t>
            </a:r>
            <a:r>
              <a:rPr lang="en-US" baseline="30000" dirty="0" smtClean="0"/>
              <a:t>th</a:t>
            </a:r>
            <a:r>
              <a:rPr lang="en-US" dirty="0" smtClean="0"/>
              <a:t> grade lab.</a:t>
            </a:r>
          </a:p>
          <a:p>
            <a:r>
              <a:rPr lang="en-US" dirty="0" smtClean="0"/>
              <a:t>Students will prepare for assisting the 6</a:t>
            </a:r>
            <a:r>
              <a:rPr lang="en-US" baseline="30000" dirty="0" smtClean="0"/>
              <a:t>th</a:t>
            </a:r>
            <a:r>
              <a:rPr lang="en-US" dirty="0" smtClean="0"/>
              <a:t> graders in the lab using the </a:t>
            </a:r>
            <a:r>
              <a:rPr lang="en-US" dirty="0" err="1" smtClean="0"/>
              <a:t>Labquests</a:t>
            </a:r>
            <a:r>
              <a:rPr lang="en-US" dirty="0" smtClean="0"/>
              <a:t> and making sure they are familiar with the functions</a:t>
            </a:r>
          </a:p>
        </p:txBody>
      </p:sp>
    </p:spTree>
    <p:extLst>
      <p:ext uri="{BB962C8B-B14F-4D97-AF65-F5344CB8AC3E}">
        <p14:creationId xmlns:p14="http://schemas.microsoft.com/office/powerpoint/2010/main" val="243702233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Prepare for the 6</a:t>
            </a:r>
            <a:r>
              <a:rPr lang="en-US" baseline="30000" dirty="0" smtClean="0"/>
              <a:t>th</a:t>
            </a:r>
            <a:r>
              <a:rPr lang="en-US" dirty="0" smtClean="0"/>
              <a:t> grade lab</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485931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(4-27-16)</a:t>
            </a:r>
            <a:endParaRPr lang="en-US" dirty="0"/>
          </a:p>
        </p:txBody>
      </p:sp>
      <p:sp>
        <p:nvSpPr>
          <p:cNvPr id="3" name="Content Placeholder 2"/>
          <p:cNvSpPr>
            <a:spLocks noGrp="1"/>
          </p:cNvSpPr>
          <p:nvPr>
            <p:ph idx="1"/>
          </p:nvPr>
        </p:nvSpPr>
        <p:spPr/>
        <p:txBody>
          <a:bodyPr numCol="1"/>
          <a:lstStyle/>
          <a:p>
            <a:r>
              <a:rPr lang="en-US" dirty="0" smtClean="0"/>
              <a:t>Identify the following for your experiment:</a:t>
            </a:r>
          </a:p>
          <a:p>
            <a:endParaRPr lang="en-US" dirty="0"/>
          </a:p>
          <a:p>
            <a:r>
              <a:rPr lang="en-US" dirty="0" smtClean="0"/>
              <a:t>Control</a:t>
            </a:r>
          </a:p>
          <a:p>
            <a:r>
              <a:rPr lang="en-US" dirty="0" smtClean="0"/>
              <a:t>Independent variable</a:t>
            </a:r>
          </a:p>
          <a:p>
            <a:r>
              <a:rPr lang="en-US" dirty="0" smtClean="0"/>
              <a:t>Dependent variable</a:t>
            </a:r>
          </a:p>
          <a:p>
            <a:r>
              <a:rPr lang="en-US" dirty="0" smtClean="0"/>
              <a:t>Constants</a:t>
            </a:r>
          </a:p>
          <a:p>
            <a:endParaRPr lang="en-US" dirty="0" smtClean="0"/>
          </a:p>
        </p:txBody>
      </p:sp>
    </p:spTree>
    <p:extLst>
      <p:ext uri="{BB962C8B-B14F-4D97-AF65-F5344CB8AC3E}">
        <p14:creationId xmlns:p14="http://schemas.microsoft.com/office/powerpoint/2010/main" val="247916413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p:txBody>
      </p:sp>
    </p:spTree>
    <p:extLst>
      <p:ext uri="{BB962C8B-B14F-4D97-AF65-F5344CB8AC3E}">
        <p14:creationId xmlns:p14="http://schemas.microsoft.com/office/powerpoint/2010/main" val="191592442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p:txBody>
      </p:sp>
    </p:spTree>
    <p:extLst>
      <p:ext uri="{BB962C8B-B14F-4D97-AF65-F5344CB8AC3E}">
        <p14:creationId xmlns:p14="http://schemas.microsoft.com/office/powerpoint/2010/main" val="344166279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 Human Physiology</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Your job:</a:t>
            </a:r>
          </a:p>
          <a:p>
            <a:pPr lvl="1"/>
            <a:r>
              <a:rPr lang="en-US" dirty="0" smtClean="0"/>
              <a:t>Using the sensors that we have your job is to develop some original experiments.</a:t>
            </a:r>
          </a:p>
          <a:p>
            <a:pPr lvl="1"/>
            <a:r>
              <a:rPr lang="en-US" dirty="0" smtClean="0"/>
              <a:t>You need to come up with 10 ideas</a:t>
            </a:r>
          </a:p>
          <a:p>
            <a:pPr lvl="1"/>
            <a:r>
              <a:rPr lang="en-US" dirty="0" smtClean="0"/>
              <a:t>From those 10 ideas we will narrow down the field to the top 5.</a:t>
            </a:r>
          </a:p>
          <a:p>
            <a:pPr lvl="1"/>
            <a:r>
              <a:rPr lang="en-US" dirty="0" smtClean="0"/>
              <a:t>For those top 5 you will need to write down the purpose of those experiments and provide a brief description of how those experiments would be conducted and what you would be looking for.</a:t>
            </a:r>
          </a:p>
          <a:p>
            <a:pPr lvl="1"/>
            <a:r>
              <a:rPr lang="en-US" dirty="0" smtClean="0"/>
              <a:t>For the top 2, you will need to write out the experimental design for both of those experiments</a:t>
            </a:r>
          </a:p>
          <a:p>
            <a:pPr lvl="1"/>
            <a:r>
              <a:rPr lang="en-US" dirty="0" smtClean="0"/>
              <a:t>For the top choice, you will actually perform the experiment and conduct research, gather results, and analyze the results of your experiment.</a:t>
            </a:r>
            <a:endParaRPr lang="en-US" dirty="0"/>
          </a:p>
        </p:txBody>
      </p:sp>
    </p:spTree>
    <p:extLst>
      <p:ext uri="{BB962C8B-B14F-4D97-AF65-F5344CB8AC3E}">
        <p14:creationId xmlns:p14="http://schemas.microsoft.com/office/powerpoint/2010/main" val="12183544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(4-28-16)</a:t>
            </a:r>
            <a:endParaRPr lang="en-US" dirty="0"/>
          </a:p>
        </p:txBody>
      </p:sp>
      <p:sp>
        <p:nvSpPr>
          <p:cNvPr id="3" name="Content Placeholder 2"/>
          <p:cNvSpPr>
            <a:spLocks noGrp="1"/>
          </p:cNvSpPr>
          <p:nvPr>
            <p:ph idx="1"/>
          </p:nvPr>
        </p:nvSpPr>
        <p:spPr/>
        <p:txBody>
          <a:bodyPr numCol="1"/>
          <a:lstStyle/>
          <a:p>
            <a:r>
              <a:rPr lang="en-US" dirty="0" smtClean="0"/>
              <a:t>Write down what the purpose of your experiment and give a brief description of what you will be testing in your experiment and how that relates to physiology</a:t>
            </a:r>
          </a:p>
        </p:txBody>
      </p:sp>
    </p:spTree>
    <p:extLst>
      <p:ext uri="{BB962C8B-B14F-4D97-AF65-F5344CB8AC3E}">
        <p14:creationId xmlns:p14="http://schemas.microsoft.com/office/powerpoint/2010/main" val="389306138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endParaRPr lang="en-US" dirty="0" smtClean="0"/>
          </a:p>
        </p:txBody>
      </p:sp>
    </p:spTree>
    <p:extLst>
      <p:ext uri="{BB962C8B-B14F-4D97-AF65-F5344CB8AC3E}">
        <p14:creationId xmlns:p14="http://schemas.microsoft.com/office/powerpoint/2010/main" val="99965757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endParaRPr lang="en-US" dirty="0" smtClean="0"/>
          </a:p>
        </p:txBody>
      </p:sp>
    </p:spTree>
    <p:extLst>
      <p:ext uri="{BB962C8B-B14F-4D97-AF65-F5344CB8AC3E}">
        <p14:creationId xmlns:p14="http://schemas.microsoft.com/office/powerpoint/2010/main" val="3093849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lstStyle/>
          <a:p>
            <a:endParaRPr lang="en-US" dirty="0" smtClean="0"/>
          </a:p>
        </p:txBody>
      </p:sp>
    </p:spTree>
    <p:extLst>
      <p:ext uri="{BB962C8B-B14F-4D97-AF65-F5344CB8AC3E}">
        <p14:creationId xmlns:p14="http://schemas.microsoft.com/office/powerpoint/2010/main" val="39141088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Research</a:t>
            </a:r>
            <a:endParaRPr lang="en-US" dirty="0"/>
          </a:p>
        </p:txBody>
      </p:sp>
      <p:sp>
        <p:nvSpPr>
          <p:cNvPr id="3" name="Content Placeholder 2"/>
          <p:cNvSpPr>
            <a:spLocks noGrp="1"/>
          </p:cNvSpPr>
          <p:nvPr>
            <p:ph idx="1"/>
          </p:nvPr>
        </p:nvSpPr>
        <p:spPr/>
        <p:txBody>
          <a:bodyPr/>
          <a:lstStyle/>
          <a:p>
            <a:r>
              <a:rPr lang="en-US" dirty="0" smtClean="0"/>
              <a:t>Start with some background research on human physiology and different experiments that have been performed regarding human physiology</a:t>
            </a:r>
          </a:p>
          <a:p>
            <a:r>
              <a:rPr lang="en-US" dirty="0" smtClean="0"/>
              <a:t>You each will need to find a different article and present that article to the class.</a:t>
            </a:r>
          </a:p>
        </p:txBody>
      </p:sp>
    </p:spTree>
    <p:extLst>
      <p:ext uri="{BB962C8B-B14F-4D97-AF65-F5344CB8AC3E}">
        <p14:creationId xmlns:p14="http://schemas.microsoft.com/office/powerpoint/2010/main" val="12973318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 Human Physiology</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Your job:</a:t>
            </a:r>
          </a:p>
          <a:p>
            <a:pPr lvl="1"/>
            <a:r>
              <a:rPr lang="en-US" dirty="0" smtClean="0"/>
              <a:t>Using the sensors that we have your job is to develop some original experiments.</a:t>
            </a:r>
          </a:p>
          <a:p>
            <a:pPr lvl="1"/>
            <a:r>
              <a:rPr lang="en-US" dirty="0" smtClean="0"/>
              <a:t>You need to come up with 10 ideas</a:t>
            </a:r>
          </a:p>
          <a:p>
            <a:pPr lvl="1"/>
            <a:r>
              <a:rPr lang="en-US" dirty="0" smtClean="0"/>
              <a:t>From those 10 ideas we will narrow down the field to the top 5.</a:t>
            </a:r>
          </a:p>
          <a:p>
            <a:pPr lvl="1"/>
            <a:r>
              <a:rPr lang="en-US" dirty="0" smtClean="0"/>
              <a:t>For those top 5 you will need to write down the purpose of those experiments and provide a brief description of how those experiments would be conducted and what you would be looking for.</a:t>
            </a:r>
          </a:p>
          <a:p>
            <a:pPr lvl="1"/>
            <a:r>
              <a:rPr lang="en-US" dirty="0" smtClean="0"/>
              <a:t>For the top 2, you will need to write out the experimental design for both of those experiments</a:t>
            </a:r>
          </a:p>
          <a:p>
            <a:pPr lvl="1"/>
            <a:r>
              <a:rPr lang="en-US" dirty="0" smtClean="0"/>
              <a:t>For the top choice, you will actually perform the experiment and conduct research, gather results, and analyze the results of your experiment.</a:t>
            </a:r>
            <a:endParaRPr lang="en-US" dirty="0"/>
          </a:p>
        </p:txBody>
      </p:sp>
    </p:spTree>
    <p:extLst>
      <p:ext uri="{BB962C8B-B14F-4D97-AF65-F5344CB8AC3E}">
        <p14:creationId xmlns:p14="http://schemas.microsoft.com/office/powerpoint/2010/main" val="85530412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(4-29-16)</a:t>
            </a:r>
            <a:endParaRPr lang="en-US" dirty="0"/>
          </a:p>
        </p:txBody>
      </p:sp>
      <p:sp>
        <p:nvSpPr>
          <p:cNvPr id="3" name="Content Placeholder 2"/>
          <p:cNvSpPr>
            <a:spLocks noGrp="1"/>
          </p:cNvSpPr>
          <p:nvPr>
            <p:ph idx="1"/>
          </p:nvPr>
        </p:nvSpPr>
        <p:spPr/>
        <p:txBody>
          <a:bodyPr numCol="1"/>
          <a:lstStyle/>
          <a:p>
            <a:r>
              <a:rPr lang="en-US" dirty="0" smtClean="0"/>
              <a:t>What aspects of experimental design do you think will be helpful to keep in mind during your research so that it is easier for you to plan your own experiment?</a:t>
            </a:r>
          </a:p>
        </p:txBody>
      </p:sp>
    </p:spTree>
    <p:extLst>
      <p:ext uri="{BB962C8B-B14F-4D97-AF65-F5344CB8AC3E}">
        <p14:creationId xmlns:p14="http://schemas.microsoft.com/office/powerpoint/2010/main" val="368677875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endParaRPr lang="en-US" dirty="0" smtClean="0"/>
          </a:p>
        </p:txBody>
      </p:sp>
    </p:spTree>
    <p:extLst>
      <p:ext uri="{BB962C8B-B14F-4D97-AF65-F5344CB8AC3E}">
        <p14:creationId xmlns:p14="http://schemas.microsoft.com/office/powerpoint/2010/main" val="125220848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smtClean="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355754061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(5-2-16)</a:t>
            </a:r>
            <a:endParaRPr lang="en-US" dirty="0"/>
          </a:p>
        </p:txBody>
      </p:sp>
      <p:sp>
        <p:nvSpPr>
          <p:cNvPr id="3" name="Content Placeholder 2"/>
          <p:cNvSpPr>
            <a:spLocks noGrp="1"/>
          </p:cNvSpPr>
          <p:nvPr>
            <p:ph idx="1"/>
          </p:nvPr>
        </p:nvSpPr>
        <p:spPr/>
        <p:txBody>
          <a:bodyPr numCol="1"/>
          <a:lstStyle/>
          <a:p>
            <a:r>
              <a:rPr lang="en-US" dirty="0" smtClean="0"/>
              <a:t>Develop a name for the experiment that your group chose to do. Try to come up with at least two different ideas for a name.</a:t>
            </a:r>
          </a:p>
          <a:p>
            <a:pPr lvl="1"/>
            <a:r>
              <a:rPr lang="en-US" dirty="0" smtClean="0"/>
              <a:t>Good scientific experiments don’t have “cute” names. Sometimes they are extremely detailed and might be confusing to someone if they didn’t have a science background.</a:t>
            </a:r>
          </a:p>
          <a:p>
            <a:pPr lvl="1"/>
            <a:endParaRPr lang="en-US" dirty="0" smtClean="0"/>
          </a:p>
        </p:txBody>
      </p:sp>
    </p:spTree>
    <p:extLst>
      <p:ext uri="{BB962C8B-B14F-4D97-AF65-F5344CB8AC3E}">
        <p14:creationId xmlns:p14="http://schemas.microsoft.com/office/powerpoint/2010/main" val="18653842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endParaRPr lang="en-US" dirty="0" smtClean="0"/>
          </a:p>
        </p:txBody>
      </p:sp>
    </p:spTree>
    <p:extLst>
      <p:ext uri="{BB962C8B-B14F-4D97-AF65-F5344CB8AC3E}">
        <p14:creationId xmlns:p14="http://schemas.microsoft.com/office/powerpoint/2010/main" val="6140343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266379259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(5-3-16)</a:t>
            </a:r>
            <a:endParaRPr lang="en-US" dirty="0"/>
          </a:p>
        </p:txBody>
      </p:sp>
      <p:sp>
        <p:nvSpPr>
          <p:cNvPr id="3" name="Content Placeholder 2"/>
          <p:cNvSpPr>
            <a:spLocks noGrp="1"/>
          </p:cNvSpPr>
          <p:nvPr>
            <p:ph idx="1"/>
          </p:nvPr>
        </p:nvSpPr>
        <p:spPr/>
        <p:txBody>
          <a:bodyPr numCol="1"/>
          <a:lstStyle/>
          <a:p>
            <a:r>
              <a:rPr lang="en-US" dirty="0" smtClean="0"/>
              <a:t>Write down the purpose of the experiment that your group chose to do.</a:t>
            </a:r>
          </a:p>
          <a:p>
            <a:r>
              <a:rPr lang="en-US" dirty="0" smtClean="0"/>
              <a:t>Provide a brief bulleted list of some of the things you think will be most difficult about accomplishing this lab.</a:t>
            </a:r>
          </a:p>
        </p:txBody>
      </p:sp>
    </p:spTree>
    <p:extLst>
      <p:ext uri="{BB962C8B-B14F-4D97-AF65-F5344CB8AC3E}">
        <p14:creationId xmlns:p14="http://schemas.microsoft.com/office/powerpoint/2010/main" val="328205966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endParaRPr lang="en-US" dirty="0" smtClean="0"/>
          </a:p>
        </p:txBody>
      </p:sp>
    </p:spTree>
    <p:extLst>
      <p:ext uri="{BB962C8B-B14F-4D97-AF65-F5344CB8AC3E}">
        <p14:creationId xmlns:p14="http://schemas.microsoft.com/office/powerpoint/2010/main" val="216255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(4-6-16)</a:t>
            </a:r>
            <a:endParaRPr lang="en-US" dirty="0"/>
          </a:p>
        </p:txBody>
      </p:sp>
      <p:sp>
        <p:nvSpPr>
          <p:cNvPr id="3" name="Content Placeholder 2"/>
          <p:cNvSpPr>
            <a:spLocks noGrp="1"/>
          </p:cNvSpPr>
          <p:nvPr>
            <p:ph idx="1"/>
          </p:nvPr>
        </p:nvSpPr>
        <p:spPr/>
        <p:txBody>
          <a:bodyPr numCol="1"/>
          <a:lstStyle/>
          <a:p>
            <a:r>
              <a:rPr lang="en-US" dirty="0" smtClean="0"/>
              <a:t>For the body system that you chose, name some of the major organs responsible for the functions of that body system.</a:t>
            </a:r>
          </a:p>
        </p:txBody>
      </p:sp>
    </p:spTree>
    <p:extLst>
      <p:ext uri="{BB962C8B-B14F-4D97-AF65-F5344CB8AC3E}">
        <p14:creationId xmlns:p14="http://schemas.microsoft.com/office/powerpoint/2010/main" val="394474707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339515686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(5-4-16)</a:t>
            </a:r>
            <a:endParaRPr lang="en-US" dirty="0"/>
          </a:p>
        </p:txBody>
      </p:sp>
      <p:sp>
        <p:nvSpPr>
          <p:cNvPr id="3" name="Content Placeholder 2"/>
          <p:cNvSpPr>
            <a:spLocks noGrp="1"/>
          </p:cNvSpPr>
          <p:nvPr>
            <p:ph idx="1"/>
          </p:nvPr>
        </p:nvSpPr>
        <p:spPr/>
        <p:txBody>
          <a:bodyPr numCol="1"/>
          <a:lstStyle/>
          <a:p>
            <a:r>
              <a:rPr lang="en-US" dirty="0" smtClean="0"/>
              <a:t>From the list of things you thought would be most difficult about completing this lab, come up with a plan to address those difficulties to make your experiment run </a:t>
            </a:r>
            <a:r>
              <a:rPr lang="en-US" smtClean="0"/>
              <a:t>more smoothly.</a:t>
            </a:r>
            <a:endParaRPr lang="en-US" dirty="0" smtClean="0"/>
          </a:p>
        </p:txBody>
      </p:sp>
    </p:spTree>
    <p:extLst>
      <p:ext uri="{BB962C8B-B14F-4D97-AF65-F5344CB8AC3E}">
        <p14:creationId xmlns:p14="http://schemas.microsoft.com/office/powerpoint/2010/main" val="263992759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endParaRPr lang="en-US" dirty="0" smtClean="0"/>
          </a:p>
        </p:txBody>
      </p:sp>
    </p:spTree>
    <p:extLst>
      <p:ext uri="{BB962C8B-B14F-4D97-AF65-F5344CB8AC3E}">
        <p14:creationId xmlns:p14="http://schemas.microsoft.com/office/powerpoint/2010/main" val="197728769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237291555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(5-5-16)</a:t>
            </a:r>
            <a:endParaRPr lang="en-US" dirty="0"/>
          </a:p>
        </p:txBody>
      </p:sp>
      <p:sp>
        <p:nvSpPr>
          <p:cNvPr id="3" name="Content Placeholder 2"/>
          <p:cNvSpPr>
            <a:spLocks noGrp="1"/>
          </p:cNvSpPr>
          <p:nvPr>
            <p:ph idx="1"/>
          </p:nvPr>
        </p:nvSpPr>
        <p:spPr/>
        <p:txBody>
          <a:bodyPr numCol="1"/>
          <a:lstStyle/>
          <a:p>
            <a:r>
              <a:rPr lang="en-US" dirty="0" smtClean="0"/>
              <a:t>Identify which days you will be conducting the tests for your experiment at the elementary and the middle schools.</a:t>
            </a:r>
          </a:p>
        </p:txBody>
      </p:sp>
    </p:spTree>
    <p:extLst>
      <p:ext uri="{BB962C8B-B14F-4D97-AF65-F5344CB8AC3E}">
        <p14:creationId xmlns:p14="http://schemas.microsoft.com/office/powerpoint/2010/main" val="41495877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endParaRPr lang="en-US" dirty="0" smtClean="0"/>
          </a:p>
        </p:txBody>
      </p:sp>
    </p:spTree>
    <p:extLst>
      <p:ext uri="{BB962C8B-B14F-4D97-AF65-F5344CB8AC3E}">
        <p14:creationId xmlns:p14="http://schemas.microsoft.com/office/powerpoint/2010/main" val="401903331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92534826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Warm Up (5-6-16)</a:t>
            </a:r>
            <a:endParaRPr lang="en-US" dirty="0"/>
          </a:p>
        </p:txBody>
      </p:sp>
      <p:sp>
        <p:nvSpPr>
          <p:cNvPr id="3" name="Content Placeholder 2"/>
          <p:cNvSpPr>
            <a:spLocks noGrp="1"/>
          </p:cNvSpPr>
          <p:nvPr>
            <p:ph idx="1"/>
          </p:nvPr>
        </p:nvSpPr>
        <p:spPr/>
        <p:txBody>
          <a:bodyPr numCol="1"/>
          <a:lstStyle/>
          <a:p>
            <a:r>
              <a:rPr lang="en-US" dirty="0" smtClean="0"/>
              <a:t>If you have started the data collection process, what are some of the difficulties that you are facing? Develop a plan to overcome those difficulties.</a:t>
            </a:r>
          </a:p>
          <a:p>
            <a:r>
              <a:rPr lang="en-US" dirty="0" smtClean="0"/>
              <a:t>If you haven’t started the data collection process, project some of the difficulties you might face and develop a plan to avoid those difficulties.</a:t>
            </a:r>
          </a:p>
        </p:txBody>
      </p:sp>
    </p:spTree>
    <p:extLst>
      <p:ext uri="{BB962C8B-B14F-4D97-AF65-F5344CB8AC3E}">
        <p14:creationId xmlns:p14="http://schemas.microsoft.com/office/powerpoint/2010/main" val="416402393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Outline</a:t>
            </a:r>
            <a:endParaRPr lang="en-US" dirty="0"/>
          </a:p>
        </p:txBody>
      </p:sp>
      <p:sp>
        <p:nvSpPr>
          <p:cNvPr id="3" name="Content Placeholder 2"/>
          <p:cNvSpPr>
            <a:spLocks noGrp="1"/>
          </p:cNvSpPr>
          <p:nvPr>
            <p:ph idx="1"/>
          </p:nvPr>
        </p:nvSpPr>
        <p:spPr/>
        <p:txBody>
          <a:bodyPr numCol="1"/>
          <a:lstStyle/>
          <a:p>
            <a:r>
              <a:rPr lang="en-US" dirty="0" smtClean="0"/>
              <a:t>Objectives</a:t>
            </a:r>
          </a:p>
          <a:p>
            <a:r>
              <a:rPr lang="en-US" dirty="0" smtClean="0"/>
              <a:t>Plan time</a:t>
            </a:r>
          </a:p>
          <a:p>
            <a:r>
              <a:rPr lang="en-US" dirty="0" smtClean="0"/>
              <a:t>Research</a:t>
            </a:r>
          </a:p>
          <a:p>
            <a:endParaRPr lang="en-US" dirty="0" smtClean="0"/>
          </a:p>
        </p:txBody>
      </p:sp>
    </p:spTree>
    <p:extLst>
      <p:ext uri="{BB962C8B-B14F-4D97-AF65-F5344CB8AC3E}">
        <p14:creationId xmlns:p14="http://schemas.microsoft.com/office/powerpoint/2010/main" val="153016392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dirty="0" smtClean="0"/>
              <a:t>Objectives</a:t>
            </a:r>
            <a:endParaRPr lang="en-US" dirty="0"/>
          </a:p>
        </p:txBody>
      </p:sp>
      <p:sp>
        <p:nvSpPr>
          <p:cNvPr id="3" name="Content Placeholder 2"/>
          <p:cNvSpPr>
            <a:spLocks noGrp="1"/>
          </p:cNvSpPr>
          <p:nvPr>
            <p:ph idx="1"/>
          </p:nvPr>
        </p:nvSpPr>
        <p:spPr/>
        <p:txBody>
          <a:bodyPr numCol="1">
            <a:normAutofit lnSpcReduction="10000"/>
          </a:bodyPr>
          <a:lstStyle/>
          <a:p>
            <a:r>
              <a:rPr lang="en-US" dirty="0" smtClean="0"/>
              <a:t>Students will develop possible experiments using the human physiology sensors from Vernier.</a:t>
            </a:r>
          </a:p>
          <a:p>
            <a:r>
              <a:rPr lang="en-US" dirty="0" smtClean="0"/>
              <a:t>Students will research those experiments and practice setting up those experiments using experimental design.</a:t>
            </a:r>
          </a:p>
          <a:p>
            <a:r>
              <a:rPr lang="en-US" dirty="0"/>
              <a:t>Students will design an original experiment to test various aspects of human physiology using the Vernier sensors.</a:t>
            </a:r>
          </a:p>
          <a:p>
            <a:endParaRPr lang="en-US" dirty="0" smtClean="0"/>
          </a:p>
        </p:txBody>
      </p:sp>
    </p:spTree>
    <p:extLst>
      <p:ext uri="{BB962C8B-B14F-4D97-AF65-F5344CB8AC3E}">
        <p14:creationId xmlns:p14="http://schemas.microsoft.com/office/powerpoint/2010/main" val="1676498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2550</TotalTime>
  <Words>3244</Words>
  <Application>Microsoft Office PowerPoint</Application>
  <PresentationFormat>On-screen Show (4:3)</PresentationFormat>
  <Paragraphs>433</Paragraphs>
  <Slides>138</Slides>
  <Notes>1</Notes>
  <HiddenSlides>0</HiddenSlides>
  <MMClips>0</MMClips>
  <ScaleCrop>false</ScaleCrop>
  <HeadingPairs>
    <vt:vector size="4" baseType="variant">
      <vt:variant>
        <vt:lpstr>Theme</vt:lpstr>
      </vt:variant>
      <vt:variant>
        <vt:i4>1</vt:i4>
      </vt:variant>
      <vt:variant>
        <vt:lpstr>Slide Titles</vt:lpstr>
      </vt:variant>
      <vt:variant>
        <vt:i4>138</vt:i4>
      </vt:variant>
    </vt:vector>
  </HeadingPairs>
  <TitlesOfParts>
    <vt:vector size="139" baseType="lpstr">
      <vt:lpstr>Office Theme</vt:lpstr>
      <vt:lpstr>Human Physiology</vt:lpstr>
      <vt:lpstr>Warm Up (4-4-16)</vt:lpstr>
      <vt:lpstr>Outline</vt:lpstr>
      <vt:lpstr>Objectives</vt:lpstr>
      <vt:lpstr>WALK!</vt:lpstr>
      <vt:lpstr>Warm Up (4-5-16)</vt:lpstr>
      <vt:lpstr>Outline</vt:lpstr>
      <vt:lpstr>Objectives</vt:lpstr>
      <vt:lpstr>Warm Up (4-6-16)</vt:lpstr>
      <vt:lpstr>Outline</vt:lpstr>
      <vt:lpstr>Objectives</vt:lpstr>
      <vt:lpstr>Warm Up (4-7-16)</vt:lpstr>
      <vt:lpstr>Outline</vt:lpstr>
      <vt:lpstr>Objectives</vt:lpstr>
      <vt:lpstr>Helpful website!!</vt:lpstr>
      <vt:lpstr>Warm Up (4-8-16)</vt:lpstr>
      <vt:lpstr>Outline</vt:lpstr>
      <vt:lpstr>Objectives</vt:lpstr>
      <vt:lpstr>Warm Up (4-11-16)</vt:lpstr>
      <vt:lpstr>Outline</vt:lpstr>
      <vt:lpstr>Objectives</vt:lpstr>
      <vt:lpstr>Warm Up (4-12-16)</vt:lpstr>
      <vt:lpstr>Outline</vt:lpstr>
      <vt:lpstr>Objectives</vt:lpstr>
      <vt:lpstr>Warm Up (4-13-16)</vt:lpstr>
      <vt:lpstr>Outline</vt:lpstr>
      <vt:lpstr>Objectives</vt:lpstr>
      <vt:lpstr>Anatomy and physiology</vt:lpstr>
      <vt:lpstr>Warm Up (4-14-16)</vt:lpstr>
      <vt:lpstr>Outline</vt:lpstr>
      <vt:lpstr>Objectives</vt:lpstr>
      <vt:lpstr>Anatomy and physiology</vt:lpstr>
      <vt:lpstr>Body Cavities</vt:lpstr>
      <vt:lpstr>Warm Up (4-15-16)</vt:lpstr>
      <vt:lpstr>Outline</vt:lpstr>
      <vt:lpstr>Objectives</vt:lpstr>
      <vt:lpstr>Anatomy and physiology</vt:lpstr>
      <vt:lpstr>Warm Up (4-18-16)</vt:lpstr>
      <vt:lpstr>Outline</vt:lpstr>
      <vt:lpstr>Objectives</vt:lpstr>
      <vt:lpstr>Anatomy and physiology</vt:lpstr>
      <vt:lpstr>videos</vt:lpstr>
      <vt:lpstr>Warm Up (4-19-16)</vt:lpstr>
      <vt:lpstr>Outline</vt:lpstr>
      <vt:lpstr>Objectives</vt:lpstr>
      <vt:lpstr>Anatomy and physiology</vt:lpstr>
      <vt:lpstr>videos</vt:lpstr>
      <vt:lpstr>Warm Up (4-20-16)</vt:lpstr>
      <vt:lpstr>Outline</vt:lpstr>
      <vt:lpstr>Objectives</vt:lpstr>
      <vt:lpstr>Anatomy and physiology</vt:lpstr>
      <vt:lpstr>videos</vt:lpstr>
      <vt:lpstr>Warm Up (4-21-16)</vt:lpstr>
      <vt:lpstr>Outline</vt:lpstr>
      <vt:lpstr>Objectives</vt:lpstr>
      <vt:lpstr>Today:</vt:lpstr>
      <vt:lpstr>Anatomy and physiology</vt:lpstr>
      <vt:lpstr>videos</vt:lpstr>
      <vt:lpstr>Warm Up (4-22-16)</vt:lpstr>
      <vt:lpstr>Outline</vt:lpstr>
      <vt:lpstr>Objectives</vt:lpstr>
      <vt:lpstr>Anatomy and physiology</vt:lpstr>
      <vt:lpstr>videos</vt:lpstr>
      <vt:lpstr>Warm Up (4-25-16)</vt:lpstr>
      <vt:lpstr>Outline</vt:lpstr>
      <vt:lpstr>Objectives</vt:lpstr>
      <vt:lpstr>Today…</vt:lpstr>
      <vt:lpstr>Prepare for the 6th grade lab</vt:lpstr>
      <vt:lpstr>Warm Up (4-26-16)</vt:lpstr>
      <vt:lpstr>Outline</vt:lpstr>
      <vt:lpstr>Objectives</vt:lpstr>
      <vt:lpstr>Prepare for the 6th grade lab</vt:lpstr>
      <vt:lpstr>Warm Up (4-27-16)</vt:lpstr>
      <vt:lpstr>Outline</vt:lpstr>
      <vt:lpstr>Objectives</vt:lpstr>
      <vt:lpstr>Experiments – Human Physiology</vt:lpstr>
      <vt:lpstr>Warm Up (4-28-16)</vt:lpstr>
      <vt:lpstr>Outline</vt:lpstr>
      <vt:lpstr>Objectives</vt:lpstr>
      <vt:lpstr>Background Research</vt:lpstr>
      <vt:lpstr>Experiments – Human Physiology</vt:lpstr>
      <vt:lpstr>Warm Up (4-29-16)</vt:lpstr>
      <vt:lpstr>Outline</vt:lpstr>
      <vt:lpstr>Objectives</vt:lpstr>
      <vt:lpstr>Warm Up (5-2-16)</vt:lpstr>
      <vt:lpstr>Outline</vt:lpstr>
      <vt:lpstr>Objectives</vt:lpstr>
      <vt:lpstr>Warm Up (5-3-16)</vt:lpstr>
      <vt:lpstr>Outline</vt:lpstr>
      <vt:lpstr>Objectives</vt:lpstr>
      <vt:lpstr>Warm Up (5-4-16)</vt:lpstr>
      <vt:lpstr>Outline</vt:lpstr>
      <vt:lpstr>Objectives</vt:lpstr>
      <vt:lpstr>Warm Up (5-5-16)</vt:lpstr>
      <vt:lpstr>Outline</vt:lpstr>
      <vt:lpstr>Objectives</vt:lpstr>
      <vt:lpstr>Warm Up (5-6-16)</vt:lpstr>
      <vt:lpstr>Outline</vt:lpstr>
      <vt:lpstr>Objectives</vt:lpstr>
      <vt:lpstr>Warm Up (5-9-16)</vt:lpstr>
      <vt:lpstr>Outline</vt:lpstr>
      <vt:lpstr>Objectives</vt:lpstr>
      <vt:lpstr>Warm Up (5-10-16)</vt:lpstr>
      <vt:lpstr>Outline</vt:lpstr>
      <vt:lpstr>Objectives</vt:lpstr>
      <vt:lpstr>Warm Up (5-11-16)</vt:lpstr>
      <vt:lpstr>Outline</vt:lpstr>
      <vt:lpstr>Objectives</vt:lpstr>
      <vt:lpstr>Warm Up (5-12-16)</vt:lpstr>
      <vt:lpstr>Outline</vt:lpstr>
      <vt:lpstr>Objectives</vt:lpstr>
      <vt:lpstr>Warm Up (5-13-16)</vt:lpstr>
      <vt:lpstr>Outline</vt:lpstr>
      <vt:lpstr>Objectives</vt:lpstr>
      <vt:lpstr>Warm Up (5-6-15)</vt:lpstr>
      <vt:lpstr>Outline</vt:lpstr>
      <vt:lpstr>Objectives</vt:lpstr>
      <vt:lpstr>Warm Up (5-7-15)</vt:lpstr>
      <vt:lpstr>Outline</vt:lpstr>
      <vt:lpstr>Objectives</vt:lpstr>
      <vt:lpstr>Warm Up (5-8-15)</vt:lpstr>
      <vt:lpstr>Outline</vt:lpstr>
      <vt:lpstr>Objectives</vt:lpstr>
      <vt:lpstr>Warm Up (5-11-15)</vt:lpstr>
      <vt:lpstr>Outline</vt:lpstr>
      <vt:lpstr>Objectives</vt:lpstr>
      <vt:lpstr>Warm Up (5-12-15)</vt:lpstr>
      <vt:lpstr>Outline</vt:lpstr>
      <vt:lpstr>Objectives</vt:lpstr>
      <vt:lpstr>Warm Up (5-13-15)</vt:lpstr>
      <vt:lpstr>Outline</vt:lpstr>
      <vt:lpstr>Objectives</vt:lpstr>
      <vt:lpstr>Warm Up (5-14-15)</vt:lpstr>
      <vt:lpstr>Outline</vt:lpstr>
      <vt:lpstr>Objectives</vt:lpstr>
      <vt:lpstr>Warm Up (5-15-15)</vt:lpstr>
      <vt:lpstr>Outline</vt:lpstr>
      <vt:lpstr>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Physiology</dc:title>
  <dc:creator>Stephanie Clark</dc:creator>
  <cp:lastModifiedBy>Stephanie Clark</cp:lastModifiedBy>
  <cp:revision>47</cp:revision>
  <dcterms:created xsi:type="dcterms:W3CDTF">2015-04-01T16:23:58Z</dcterms:created>
  <dcterms:modified xsi:type="dcterms:W3CDTF">2016-05-11T16:13:44Z</dcterms:modified>
</cp:coreProperties>
</file>